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sldIdLst>
    <p:sldId id="309" r:id="rId2"/>
    <p:sldId id="257" r:id="rId3"/>
    <p:sldId id="284" r:id="rId4"/>
    <p:sldId id="285" r:id="rId5"/>
    <p:sldId id="286" r:id="rId6"/>
    <p:sldId id="287" r:id="rId7"/>
    <p:sldId id="288" r:id="rId8"/>
    <p:sldId id="289" r:id="rId9"/>
    <p:sldId id="290" r:id="rId10"/>
    <p:sldId id="310" r:id="rId11"/>
    <p:sldId id="291" r:id="rId12"/>
    <p:sldId id="292" r:id="rId13"/>
    <p:sldId id="293" r:id="rId14"/>
    <p:sldId id="294" r:id="rId15"/>
    <p:sldId id="295" r:id="rId16"/>
    <p:sldId id="296" r:id="rId17"/>
    <p:sldId id="297" r:id="rId18"/>
    <p:sldId id="298" r:id="rId19"/>
    <p:sldId id="299" r:id="rId20"/>
    <p:sldId id="300" r:id="rId21"/>
    <p:sldId id="330" r:id="rId22"/>
    <p:sldId id="331" r:id="rId23"/>
    <p:sldId id="301" r:id="rId24"/>
    <p:sldId id="302" r:id="rId25"/>
    <p:sldId id="303" r:id="rId26"/>
    <p:sldId id="304" r:id="rId27"/>
    <p:sldId id="305" r:id="rId28"/>
    <p:sldId id="306" r:id="rId29"/>
    <p:sldId id="307" r:id="rId30"/>
    <p:sldId id="308" r:id="rId31"/>
    <p:sldId id="312" r:id="rId32"/>
    <p:sldId id="313" r:id="rId33"/>
    <p:sldId id="314" r:id="rId34"/>
    <p:sldId id="315" r:id="rId35"/>
    <p:sldId id="316" r:id="rId36"/>
    <p:sldId id="317" r:id="rId37"/>
    <p:sldId id="318" r:id="rId38"/>
    <p:sldId id="319" r:id="rId39"/>
    <p:sldId id="320" r:id="rId40"/>
    <p:sldId id="321" r:id="rId41"/>
    <p:sldId id="322" r:id="rId42"/>
    <p:sldId id="323" r:id="rId43"/>
    <p:sldId id="324" r:id="rId44"/>
    <p:sldId id="325" r:id="rId45"/>
    <p:sldId id="326" r:id="rId46"/>
    <p:sldId id="327" r:id="rId47"/>
    <p:sldId id="328" r:id="rId48"/>
    <p:sldId id="329"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D83126-1D4B-4FFE-8891-6AAD7E5F96E4}" type="datetimeFigureOut">
              <a:rPr lang="en-US" smtClean="0"/>
              <a:pPr/>
              <a:t>2/10/2023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C1D18F-2F54-4778-99E1-2F4B4E73386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1"/>
          <p:cNvSpPr txBox="1">
            <a:spLocks noGrp="1" noRot="1" noChangeAspect="1"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50179" name="Rectangle 2"/>
          <p:cNvSpPr txBox="1">
            <a:spLocks noGrp="1" noChangeArrowheads="1"/>
          </p:cNvSpPr>
          <p:nvPr>
            <p:ph type="body" idx="1"/>
          </p:nvPr>
        </p:nvSpPr>
        <p:spPr>
          <a:xfrm>
            <a:off x="685800" y="4343400"/>
            <a:ext cx="5484813" cy="4114800"/>
          </a:xfrm>
          <a:noFill/>
          <a:ln/>
        </p:spPr>
        <p:txBody>
          <a:bodyPr wrap="none" anchor="ctr"/>
          <a:lstStyle/>
          <a:p>
            <a:endParaRPr lang="en-IN"/>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Rectangle 1"/>
          <p:cNvSpPr txBox="1">
            <a:spLocks noGrp="1" noRot="1" noChangeAspect="1"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59395" name="Rectangle 2"/>
          <p:cNvSpPr txBox="1">
            <a:spLocks noGrp="1" noChangeArrowheads="1"/>
          </p:cNvSpPr>
          <p:nvPr>
            <p:ph type="body" idx="1"/>
          </p:nvPr>
        </p:nvSpPr>
        <p:spPr>
          <a:xfrm>
            <a:off x="685800" y="4343400"/>
            <a:ext cx="5484813" cy="4114800"/>
          </a:xfrm>
          <a:noFill/>
          <a:ln/>
        </p:spPr>
        <p:txBody>
          <a:bodyPr wrap="none" anchor="ctr"/>
          <a:lstStyle/>
          <a:p>
            <a:endParaRPr lang="en-IN"/>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xfrm>
            <a:off x="1143000" y="685800"/>
            <a:ext cx="4572000" cy="3429000"/>
          </a:xfrm>
          <a:ln>
            <a:solidFill>
              <a:srgbClr val="000000"/>
            </a:solidFill>
            <a:miter lim="800000"/>
          </a:ln>
        </p:spPr>
      </p:sp>
      <p:sp>
        <p:nvSpPr>
          <p:cNvPr id="60419" name="Notes Placeholder 2"/>
          <p:cNvSpPr>
            <a:spLocks noGrp="1"/>
          </p:cNvSpPr>
          <p:nvPr>
            <p:ph type="body" idx="1"/>
          </p:nvPr>
        </p:nvSpPr>
        <p:spPr>
          <a:xfrm>
            <a:off x="685800" y="4343400"/>
            <a:ext cx="5486400" cy="4114800"/>
          </a:xfrm>
          <a:noFill/>
          <a:ln/>
        </p:spPr>
        <p:txBody>
          <a:bodyPr lIns="91440" tIns="45720" rIns="91440" bIns="45720"/>
          <a:lstStyle/>
          <a:p>
            <a:pPr defTabSz="914400" eaLnBrk="1" hangingPunct="1">
              <a:spcBef>
                <a:spcPct val="0"/>
              </a:spcBef>
            </a:pPr>
            <a:endParaRPr lang="en-US"/>
          </a:p>
        </p:txBody>
      </p:sp>
      <p:sp>
        <p:nvSpPr>
          <p:cNvPr id="102403"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defTabSz="914400">
              <a:buClrTx/>
              <a:buSzTx/>
              <a:buFontTx/>
              <a:buNone/>
              <a:defRPr/>
            </a:pPr>
            <a:fld id="{0B690D73-06DD-423F-8FCC-14D57551820C}" type="slidenum">
              <a:rPr lang="en-GB" sz="1200">
                <a:solidFill>
                  <a:schemeClr val="tx1"/>
                </a:solidFill>
                <a:latin typeface="+mn-lt"/>
                <a:cs typeface="Arial" charset="0"/>
              </a:rPr>
              <a:pPr algn="r" defTabSz="914400">
                <a:buClrTx/>
                <a:buSzTx/>
                <a:buFontTx/>
                <a:buNone/>
                <a:defRPr/>
              </a:pPr>
              <a:t>41</a:t>
            </a:fld>
            <a:endParaRPr lang="en-GB" sz="1200">
              <a:solidFill>
                <a:schemeClr val="tx1"/>
              </a:solidFill>
              <a:latin typeface="+mn-lt"/>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1143000" y="685800"/>
            <a:ext cx="4572000" cy="3429000"/>
          </a:xfrm>
          <a:ln>
            <a:solidFill>
              <a:srgbClr val="000000"/>
            </a:solidFill>
            <a:miter lim="800000"/>
          </a:ln>
        </p:spPr>
      </p:sp>
      <p:sp>
        <p:nvSpPr>
          <p:cNvPr id="61443" name="Notes Placeholder 2"/>
          <p:cNvSpPr>
            <a:spLocks noGrp="1"/>
          </p:cNvSpPr>
          <p:nvPr>
            <p:ph type="body" idx="1"/>
          </p:nvPr>
        </p:nvSpPr>
        <p:spPr>
          <a:xfrm>
            <a:off x="685800" y="4343400"/>
            <a:ext cx="5486400" cy="4114800"/>
          </a:xfrm>
          <a:noFill/>
          <a:ln/>
        </p:spPr>
        <p:txBody>
          <a:bodyPr lIns="91440" tIns="45720" rIns="91440" bIns="45720"/>
          <a:lstStyle/>
          <a:p>
            <a:pPr defTabSz="914400" eaLnBrk="1" hangingPunct="1">
              <a:spcBef>
                <a:spcPct val="0"/>
              </a:spcBef>
            </a:pPr>
            <a:endParaRPr lang="en-US"/>
          </a:p>
        </p:txBody>
      </p:sp>
      <p:sp>
        <p:nvSpPr>
          <p:cNvPr id="100355"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defTabSz="914400">
              <a:buClrTx/>
              <a:buSzTx/>
              <a:buFontTx/>
              <a:buNone/>
              <a:defRPr/>
            </a:pPr>
            <a:fld id="{1F0236DB-1432-4500-AE37-9F7613EAA7F2}" type="slidenum">
              <a:rPr lang="en-GB" sz="1200">
                <a:solidFill>
                  <a:schemeClr val="tx1"/>
                </a:solidFill>
                <a:latin typeface="+mn-lt"/>
                <a:cs typeface="Arial" charset="0"/>
              </a:rPr>
              <a:pPr algn="r" defTabSz="914400">
                <a:buClrTx/>
                <a:buSzTx/>
                <a:buFontTx/>
                <a:buNone/>
                <a:defRPr/>
              </a:pPr>
              <a:t>42</a:t>
            </a:fld>
            <a:endParaRPr lang="en-GB" sz="1200">
              <a:solidFill>
                <a:schemeClr val="tx1"/>
              </a:solidFill>
              <a:latin typeface="+mn-lt"/>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xfrm>
            <a:off x="1143000" y="685800"/>
            <a:ext cx="4572000" cy="3429000"/>
          </a:xfrm>
          <a:ln>
            <a:solidFill>
              <a:srgbClr val="000000"/>
            </a:solidFill>
            <a:miter lim="800000"/>
          </a:ln>
        </p:spPr>
      </p:sp>
      <p:sp>
        <p:nvSpPr>
          <p:cNvPr id="62467" name="Notes Placeholder 2"/>
          <p:cNvSpPr>
            <a:spLocks noGrp="1"/>
          </p:cNvSpPr>
          <p:nvPr>
            <p:ph type="body" idx="1"/>
          </p:nvPr>
        </p:nvSpPr>
        <p:spPr>
          <a:xfrm>
            <a:off x="685800" y="4343400"/>
            <a:ext cx="5486400" cy="4114800"/>
          </a:xfrm>
          <a:noFill/>
          <a:ln/>
        </p:spPr>
        <p:txBody>
          <a:bodyPr lIns="91440" tIns="45720" rIns="91440" bIns="45720"/>
          <a:lstStyle/>
          <a:p>
            <a:pPr defTabSz="914400" eaLnBrk="1" hangingPunct="1">
              <a:spcBef>
                <a:spcPct val="0"/>
              </a:spcBef>
            </a:pPr>
            <a:endParaRPr lang="en-US"/>
          </a:p>
        </p:txBody>
      </p:sp>
      <p:sp>
        <p:nvSpPr>
          <p:cNvPr id="102403"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defTabSz="914400">
              <a:buClrTx/>
              <a:buSzTx/>
              <a:buFontTx/>
              <a:buNone/>
              <a:defRPr/>
            </a:pPr>
            <a:fld id="{0938BA3B-3011-4AD4-A4DD-3F09EDF8A7B7}" type="slidenum">
              <a:rPr lang="en-GB" sz="1200">
                <a:solidFill>
                  <a:schemeClr val="tx1"/>
                </a:solidFill>
                <a:latin typeface="+mn-lt"/>
                <a:cs typeface="Arial" charset="0"/>
              </a:rPr>
              <a:pPr algn="r" defTabSz="914400">
                <a:buClrTx/>
                <a:buSzTx/>
                <a:buFontTx/>
                <a:buNone/>
                <a:defRPr/>
              </a:pPr>
              <a:t>43</a:t>
            </a:fld>
            <a:endParaRPr lang="en-GB" sz="1200">
              <a:solidFill>
                <a:schemeClr val="tx1"/>
              </a:solidFill>
              <a:latin typeface="+mn-lt"/>
              <a:cs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1"/>
          <p:cNvSpPr txBox="1">
            <a:spLocks noGrp="1" noRot="1" noChangeAspect="1"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63491" name="Rectangle 2"/>
          <p:cNvSpPr txBox="1">
            <a:spLocks noGrp="1" noChangeArrowheads="1"/>
          </p:cNvSpPr>
          <p:nvPr>
            <p:ph type="body" idx="1"/>
          </p:nvPr>
        </p:nvSpPr>
        <p:spPr>
          <a:xfrm>
            <a:off x="685800" y="4343400"/>
            <a:ext cx="5484813" cy="4114800"/>
          </a:xfrm>
          <a:noFill/>
          <a:ln/>
        </p:spPr>
        <p:txBody>
          <a:bodyPr wrap="none" anchor="ctr"/>
          <a:lstStyle/>
          <a:p>
            <a:endParaRPr lang="en-IN"/>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1"/>
          <p:cNvSpPr txBox="1">
            <a:spLocks noGrp="1" noRot="1" noChangeAspect="1"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64515" name="Rectangle 2"/>
          <p:cNvSpPr txBox="1">
            <a:spLocks noGrp="1" noChangeArrowheads="1"/>
          </p:cNvSpPr>
          <p:nvPr>
            <p:ph type="body" idx="1"/>
          </p:nvPr>
        </p:nvSpPr>
        <p:spPr>
          <a:xfrm>
            <a:off x="685800" y="4343400"/>
            <a:ext cx="5484813" cy="4114800"/>
          </a:xfrm>
          <a:noFill/>
          <a:ln/>
        </p:spPr>
        <p:txBody>
          <a:bodyPr wrap="none" anchor="ctr"/>
          <a:lstStyle/>
          <a:p>
            <a:endParaRPr lang="en-IN"/>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xfrm>
            <a:off x="1143000" y="685800"/>
            <a:ext cx="4572000" cy="3429000"/>
          </a:xfrm>
          <a:ln>
            <a:solidFill>
              <a:srgbClr val="000000"/>
            </a:solidFill>
            <a:miter lim="800000"/>
          </a:ln>
        </p:spPr>
      </p:sp>
      <p:sp>
        <p:nvSpPr>
          <p:cNvPr id="65539" name="Notes Placeholder 2"/>
          <p:cNvSpPr>
            <a:spLocks noGrp="1"/>
          </p:cNvSpPr>
          <p:nvPr>
            <p:ph type="body" idx="1"/>
          </p:nvPr>
        </p:nvSpPr>
        <p:spPr>
          <a:xfrm>
            <a:off x="685800" y="4343400"/>
            <a:ext cx="5486400" cy="4114800"/>
          </a:xfrm>
          <a:noFill/>
          <a:ln/>
        </p:spPr>
        <p:txBody>
          <a:bodyPr lIns="91440" tIns="45720" rIns="91440" bIns="45720"/>
          <a:lstStyle/>
          <a:p>
            <a:pPr defTabSz="914400" eaLnBrk="1" hangingPunct="1">
              <a:spcBef>
                <a:spcPct val="0"/>
              </a:spcBef>
            </a:pPr>
            <a:endParaRPr lang="en-US"/>
          </a:p>
        </p:txBody>
      </p:sp>
      <p:sp>
        <p:nvSpPr>
          <p:cNvPr id="102403"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defTabSz="914400">
              <a:buClrTx/>
              <a:buSzTx/>
              <a:buFontTx/>
              <a:buNone/>
              <a:defRPr/>
            </a:pPr>
            <a:fld id="{81E4F686-B449-4283-B854-36354014AE3B}" type="slidenum">
              <a:rPr lang="en-GB" sz="1200">
                <a:solidFill>
                  <a:schemeClr val="tx1"/>
                </a:solidFill>
                <a:latin typeface="+mn-lt"/>
                <a:cs typeface="Arial" charset="0"/>
              </a:rPr>
              <a:pPr algn="r" defTabSz="914400">
                <a:buClrTx/>
                <a:buSzTx/>
                <a:buFontTx/>
                <a:buNone/>
                <a:defRPr/>
              </a:pPr>
              <a:t>46</a:t>
            </a:fld>
            <a:endParaRPr lang="en-GB" sz="1200">
              <a:solidFill>
                <a:schemeClr val="tx1"/>
              </a:solidFill>
              <a:latin typeface="+mn-lt"/>
              <a:cs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xfrm>
            <a:off x="1143000" y="685800"/>
            <a:ext cx="4572000" cy="3429000"/>
          </a:xfrm>
          <a:ln>
            <a:solidFill>
              <a:srgbClr val="000000"/>
            </a:solidFill>
            <a:miter lim="800000"/>
          </a:ln>
        </p:spPr>
      </p:sp>
      <p:sp>
        <p:nvSpPr>
          <p:cNvPr id="66563" name="Notes Placeholder 2"/>
          <p:cNvSpPr>
            <a:spLocks noGrp="1"/>
          </p:cNvSpPr>
          <p:nvPr>
            <p:ph type="body" idx="1"/>
          </p:nvPr>
        </p:nvSpPr>
        <p:spPr>
          <a:xfrm>
            <a:off x="685800" y="4343400"/>
            <a:ext cx="5486400" cy="4114800"/>
          </a:xfrm>
          <a:noFill/>
          <a:ln/>
        </p:spPr>
        <p:txBody>
          <a:bodyPr lIns="91440" tIns="45720" rIns="91440" bIns="45720"/>
          <a:lstStyle/>
          <a:p>
            <a:pPr defTabSz="914400" eaLnBrk="1" hangingPunct="1">
              <a:spcBef>
                <a:spcPct val="0"/>
              </a:spcBef>
            </a:pPr>
            <a:endParaRPr lang="en-US"/>
          </a:p>
        </p:txBody>
      </p:sp>
      <p:sp>
        <p:nvSpPr>
          <p:cNvPr id="102403"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defTabSz="914400">
              <a:buClrTx/>
              <a:buSzTx/>
              <a:buFontTx/>
              <a:buNone/>
              <a:defRPr/>
            </a:pPr>
            <a:fld id="{AEF860F7-BFE3-4A9C-BFC6-A556987D88D8}" type="slidenum">
              <a:rPr lang="en-GB" sz="1200">
                <a:solidFill>
                  <a:schemeClr val="tx1"/>
                </a:solidFill>
                <a:latin typeface="+mn-lt"/>
                <a:cs typeface="Arial" charset="0"/>
              </a:rPr>
              <a:pPr algn="r" defTabSz="914400">
                <a:buClrTx/>
                <a:buSzTx/>
                <a:buFontTx/>
                <a:buNone/>
                <a:defRPr/>
              </a:pPr>
              <a:t>47</a:t>
            </a:fld>
            <a:endParaRPr lang="en-GB" sz="1200">
              <a:solidFill>
                <a:schemeClr val="tx1"/>
              </a:solidFill>
              <a:latin typeface="+mn-lt"/>
              <a:cs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xfrm>
            <a:off x="1143000" y="685800"/>
            <a:ext cx="4572000" cy="3429000"/>
          </a:xfrm>
          <a:ln>
            <a:solidFill>
              <a:srgbClr val="000000"/>
            </a:solidFill>
            <a:miter lim="800000"/>
          </a:ln>
        </p:spPr>
      </p:sp>
      <p:sp>
        <p:nvSpPr>
          <p:cNvPr id="67587" name="Notes Placeholder 2"/>
          <p:cNvSpPr>
            <a:spLocks noGrp="1"/>
          </p:cNvSpPr>
          <p:nvPr>
            <p:ph type="body" idx="1"/>
          </p:nvPr>
        </p:nvSpPr>
        <p:spPr>
          <a:xfrm>
            <a:off x="685800" y="4343400"/>
            <a:ext cx="5486400" cy="4114800"/>
          </a:xfrm>
          <a:noFill/>
          <a:ln/>
        </p:spPr>
        <p:txBody>
          <a:bodyPr lIns="91440" tIns="45720" rIns="91440" bIns="45720"/>
          <a:lstStyle/>
          <a:p>
            <a:pPr defTabSz="914400" eaLnBrk="1" hangingPunct="1">
              <a:spcBef>
                <a:spcPct val="0"/>
              </a:spcBef>
            </a:pPr>
            <a:endParaRPr lang="en-US"/>
          </a:p>
        </p:txBody>
      </p:sp>
      <p:sp>
        <p:nvSpPr>
          <p:cNvPr id="102403"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defTabSz="914400">
              <a:buClrTx/>
              <a:buSzTx/>
              <a:buFontTx/>
              <a:buNone/>
              <a:defRPr/>
            </a:pPr>
            <a:fld id="{E6627A35-EFE1-45D1-98D7-A11C1E2D0611}" type="slidenum">
              <a:rPr lang="en-GB" sz="1200">
                <a:solidFill>
                  <a:schemeClr val="tx1"/>
                </a:solidFill>
                <a:latin typeface="+mn-lt"/>
                <a:cs typeface="Arial" charset="0"/>
              </a:rPr>
              <a:pPr algn="r" defTabSz="914400">
                <a:buClrTx/>
                <a:buSzTx/>
                <a:buFontTx/>
                <a:buNone/>
                <a:defRPr/>
              </a:pPr>
              <a:t>48</a:t>
            </a:fld>
            <a:endParaRPr lang="en-GB" sz="1200">
              <a:solidFill>
                <a:schemeClr val="tx1"/>
              </a:solidFill>
              <a:latin typeface="+mn-lt"/>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Rectangle 1"/>
          <p:cNvSpPr txBox="1">
            <a:spLocks noGrp="1" noRot="1" noChangeAspect="1"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51203" name="Rectangle 2"/>
          <p:cNvSpPr txBox="1">
            <a:spLocks noGrp="1" noChangeArrowheads="1"/>
          </p:cNvSpPr>
          <p:nvPr>
            <p:ph type="body" idx="1"/>
          </p:nvPr>
        </p:nvSpPr>
        <p:spPr>
          <a:xfrm>
            <a:off x="685800" y="4343400"/>
            <a:ext cx="5484813" cy="4114800"/>
          </a:xfrm>
          <a:noFill/>
          <a:ln/>
        </p:spPr>
        <p:txBody>
          <a:bodyPr wrap="none" anchor="ctr"/>
          <a:lstStyle/>
          <a:p>
            <a:endParaRPr lang="en-I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Rectangle 1"/>
          <p:cNvSpPr txBox="1">
            <a:spLocks noGrp="1" noRot="1" noChangeAspect="1"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52227" name="Rectangle 2"/>
          <p:cNvSpPr txBox="1">
            <a:spLocks noGrp="1" noChangeArrowheads="1"/>
          </p:cNvSpPr>
          <p:nvPr>
            <p:ph type="body" idx="1"/>
          </p:nvPr>
        </p:nvSpPr>
        <p:spPr>
          <a:xfrm>
            <a:off x="685800" y="4343400"/>
            <a:ext cx="5484813" cy="4114800"/>
          </a:xfrm>
          <a:noFill/>
          <a:ln/>
        </p:spPr>
        <p:txBody>
          <a:bodyPr wrap="none" anchor="ctr"/>
          <a:lstStyle/>
          <a:p>
            <a:endParaRPr lang="en-I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2"/>
          <p:cNvSpPr txBox="1">
            <a:spLocks noGrp="1" noRot="1" noChangeAspect="1"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53251" name="Rectangle 3"/>
          <p:cNvSpPr txBox="1">
            <a:spLocks noGrp="1" noChangeArrowheads="1"/>
          </p:cNvSpPr>
          <p:nvPr>
            <p:ph type="body" idx="1"/>
          </p:nvPr>
        </p:nvSpPr>
        <p:spPr>
          <a:xfrm>
            <a:off x="685800" y="4343400"/>
            <a:ext cx="5484813" cy="4114800"/>
          </a:xfrm>
          <a:noFill/>
          <a:ln/>
        </p:spPr>
        <p:txBody>
          <a:bodyPr wrap="none" anchor="ctr"/>
          <a:lstStyle/>
          <a:p>
            <a:endParaRPr lang="en-I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
          <p:cNvSpPr txBox="1">
            <a:spLocks noGrp="1" noRot="1" noChangeAspect="1"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54275" name="Rectangle 3"/>
          <p:cNvSpPr txBox="1">
            <a:spLocks noGrp="1" noChangeArrowheads="1"/>
          </p:cNvSpPr>
          <p:nvPr>
            <p:ph type="body" idx="1"/>
          </p:nvPr>
        </p:nvSpPr>
        <p:spPr>
          <a:xfrm>
            <a:off x="685800" y="4343400"/>
            <a:ext cx="5484813" cy="4114800"/>
          </a:xfrm>
          <a:noFill/>
          <a:ln/>
        </p:spPr>
        <p:txBody>
          <a:bodyPr wrap="none" anchor="ctr"/>
          <a:lstStyle/>
          <a:p>
            <a:endParaRPr lang="en-I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2"/>
          <p:cNvSpPr txBox="1">
            <a:spLocks noGrp="1" noRot="1" noChangeAspect="1"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55299" name="Rectangle 3"/>
          <p:cNvSpPr txBox="1">
            <a:spLocks noGrp="1" noChangeArrowheads="1"/>
          </p:cNvSpPr>
          <p:nvPr>
            <p:ph type="body" idx="1"/>
          </p:nvPr>
        </p:nvSpPr>
        <p:spPr>
          <a:xfrm>
            <a:off x="685800" y="4343400"/>
            <a:ext cx="5484813" cy="4114800"/>
          </a:xfrm>
          <a:noFill/>
          <a:ln/>
        </p:spPr>
        <p:txBody>
          <a:bodyPr wrap="none" anchor="ctr"/>
          <a:lstStyle/>
          <a:p>
            <a:endParaRPr lang="en-I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1"/>
          <p:cNvSpPr txBox="1">
            <a:spLocks noGrp="1" noRot="1" noChangeAspect="1"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56323" name="Rectangle 2"/>
          <p:cNvSpPr txBox="1">
            <a:spLocks noGrp="1" noChangeArrowheads="1"/>
          </p:cNvSpPr>
          <p:nvPr>
            <p:ph type="body" idx="1"/>
          </p:nvPr>
        </p:nvSpPr>
        <p:spPr>
          <a:xfrm>
            <a:off x="685800" y="4343400"/>
            <a:ext cx="5484813" cy="4114800"/>
          </a:xfrm>
          <a:noFill/>
          <a:ln/>
        </p:spPr>
        <p:txBody>
          <a:bodyPr wrap="none" anchor="ctr"/>
          <a:lstStyle/>
          <a:p>
            <a:endParaRPr lang="en-I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1"/>
          <p:cNvSpPr txBox="1">
            <a:spLocks noGrp="1" noRot="1" noChangeAspect="1"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57347" name="Rectangle 2"/>
          <p:cNvSpPr txBox="1">
            <a:spLocks noGrp="1" noChangeArrowheads="1"/>
          </p:cNvSpPr>
          <p:nvPr>
            <p:ph type="body" idx="1"/>
          </p:nvPr>
        </p:nvSpPr>
        <p:spPr>
          <a:xfrm>
            <a:off x="685800" y="4343400"/>
            <a:ext cx="5484813" cy="4114800"/>
          </a:xfrm>
          <a:noFill/>
          <a:ln/>
        </p:spPr>
        <p:txBody>
          <a:bodyPr wrap="none" anchor="ctr"/>
          <a:lstStyle/>
          <a:p>
            <a:endParaRPr lang="en-I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1"/>
          <p:cNvSpPr txBox="1">
            <a:spLocks noGrp="1" noRot="1" noChangeAspect="1"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58371" name="Rectangle 2"/>
          <p:cNvSpPr txBox="1">
            <a:spLocks noGrp="1" noChangeArrowheads="1"/>
          </p:cNvSpPr>
          <p:nvPr>
            <p:ph type="body" idx="1"/>
          </p:nvPr>
        </p:nvSpPr>
        <p:spPr>
          <a:xfrm>
            <a:off x="685800" y="4343400"/>
            <a:ext cx="5484813" cy="4114800"/>
          </a:xfrm>
          <a:noFill/>
          <a:ln/>
        </p:spPr>
        <p:txBody>
          <a:bodyPr wrap="none" anchor="ctr"/>
          <a:lstStyle/>
          <a:p>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EC3EDD6-AF1F-434E-8417-24C22C2FDAED}" type="datetimeFigureOut">
              <a:rPr lang="en-US" smtClean="0"/>
              <a:pPr/>
              <a:t>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E77999-4AC5-45D7-ABFC-662CFE592D2E}" type="slidenum">
              <a:rPr lang="en-US" smtClean="0"/>
              <a:pPr/>
              <a:t>‹#›</a:t>
            </a:fld>
            <a:endParaRPr lang="en-US"/>
          </a:p>
        </p:txBody>
      </p:sp>
    </p:spTree>
    <p:extLst>
      <p:ext uri="{BB962C8B-B14F-4D97-AF65-F5344CB8AC3E}">
        <p14:creationId xmlns="" xmlns:p14="http://schemas.microsoft.com/office/powerpoint/2010/main" val="30218599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C3EDD6-AF1F-434E-8417-24C22C2FDAED}" type="datetimeFigureOut">
              <a:rPr lang="en-US" smtClean="0"/>
              <a:pPr/>
              <a:t>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E77999-4AC5-45D7-ABFC-662CFE592D2E}" type="slidenum">
              <a:rPr lang="en-US" smtClean="0"/>
              <a:pPr/>
              <a:t>‹#›</a:t>
            </a:fld>
            <a:endParaRPr lang="en-US"/>
          </a:p>
        </p:txBody>
      </p:sp>
    </p:spTree>
    <p:extLst>
      <p:ext uri="{BB962C8B-B14F-4D97-AF65-F5344CB8AC3E}">
        <p14:creationId xmlns="" xmlns:p14="http://schemas.microsoft.com/office/powerpoint/2010/main" val="4211157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2"/>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2"/>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C3EDD6-AF1F-434E-8417-24C22C2FDAED}" type="datetimeFigureOut">
              <a:rPr lang="en-US" smtClean="0"/>
              <a:pPr/>
              <a:t>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E77999-4AC5-45D7-ABFC-662CFE592D2E}" type="slidenum">
              <a:rPr lang="en-US" smtClean="0"/>
              <a:pPr/>
              <a:t>‹#›</a:t>
            </a:fld>
            <a:endParaRPr lang="en-US"/>
          </a:p>
        </p:txBody>
      </p:sp>
    </p:spTree>
    <p:extLst>
      <p:ext uri="{BB962C8B-B14F-4D97-AF65-F5344CB8AC3E}">
        <p14:creationId xmlns="" xmlns:p14="http://schemas.microsoft.com/office/powerpoint/2010/main" val="1456769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C3EDD6-AF1F-434E-8417-24C22C2FDAED}" type="datetimeFigureOut">
              <a:rPr lang="en-US" smtClean="0"/>
              <a:pPr/>
              <a:t>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E77999-4AC5-45D7-ABFC-662CFE592D2E}" type="slidenum">
              <a:rPr lang="en-US" smtClean="0"/>
              <a:pPr/>
              <a:t>‹#›</a:t>
            </a:fld>
            <a:endParaRPr lang="en-US"/>
          </a:p>
        </p:txBody>
      </p:sp>
    </p:spTree>
    <p:extLst>
      <p:ext uri="{BB962C8B-B14F-4D97-AF65-F5344CB8AC3E}">
        <p14:creationId xmlns="" xmlns:p14="http://schemas.microsoft.com/office/powerpoint/2010/main" val="947457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C3EDD6-AF1F-434E-8417-24C22C2FDAED}" type="datetimeFigureOut">
              <a:rPr lang="en-US" smtClean="0"/>
              <a:pPr/>
              <a:t>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E77999-4AC5-45D7-ABFC-662CFE592D2E}" type="slidenum">
              <a:rPr lang="en-US" smtClean="0"/>
              <a:pPr/>
              <a:t>‹#›</a:t>
            </a:fld>
            <a:endParaRPr lang="en-US"/>
          </a:p>
        </p:txBody>
      </p:sp>
    </p:spTree>
    <p:extLst>
      <p:ext uri="{BB962C8B-B14F-4D97-AF65-F5344CB8AC3E}">
        <p14:creationId xmlns="" xmlns:p14="http://schemas.microsoft.com/office/powerpoint/2010/main" val="1019899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EC3EDD6-AF1F-434E-8417-24C22C2FDAED}" type="datetimeFigureOut">
              <a:rPr lang="en-US" smtClean="0"/>
              <a:pPr/>
              <a:t>2/10/2023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E77999-4AC5-45D7-ABFC-662CFE592D2E}" type="slidenum">
              <a:rPr lang="en-US" smtClean="0"/>
              <a:pPr/>
              <a:t>‹#›</a:t>
            </a:fld>
            <a:endParaRPr lang="en-US"/>
          </a:p>
        </p:txBody>
      </p:sp>
    </p:spTree>
    <p:extLst>
      <p:ext uri="{BB962C8B-B14F-4D97-AF65-F5344CB8AC3E}">
        <p14:creationId xmlns="" xmlns:p14="http://schemas.microsoft.com/office/powerpoint/2010/main" val="3764290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EC3EDD6-AF1F-434E-8417-24C22C2FDAED}" type="datetimeFigureOut">
              <a:rPr lang="en-US" smtClean="0"/>
              <a:pPr/>
              <a:t>2/10/2023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E77999-4AC5-45D7-ABFC-662CFE592D2E}" type="slidenum">
              <a:rPr lang="en-US" smtClean="0"/>
              <a:pPr/>
              <a:t>‹#›</a:t>
            </a:fld>
            <a:endParaRPr lang="en-US"/>
          </a:p>
        </p:txBody>
      </p:sp>
    </p:spTree>
    <p:extLst>
      <p:ext uri="{BB962C8B-B14F-4D97-AF65-F5344CB8AC3E}">
        <p14:creationId xmlns="" xmlns:p14="http://schemas.microsoft.com/office/powerpoint/2010/main" val="2989929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EC3EDD6-AF1F-434E-8417-24C22C2FDAED}" type="datetimeFigureOut">
              <a:rPr lang="en-US" smtClean="0"/>
              <a:pPr/>
              <a:t>2/10/2023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E77999-4AC5-45D7-ABFC-662CFE592D2E}" type="slidenum">
              <a:rPr lang="en-US" smtClean="0"/>
              <a:pPr/>
              <a:t>‹#›</a:t>
            </a:fld>
            <a:endParaRPr lang="en-US"/>
          </a:p>
        </p:txBody>
      </p:sp>
    </p:spTree>
    <p:extLst>
      <p:ext uri="{BB962C8B-B14F-4D97-AF65-F5344CB8AC3E}">
        <p14:creationId xmlns="" xmlns:p14="http://schemas.microsoft.com/office/powerpoint/2010/main" val="1553567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C3EDD6-AF1F-434E-8417-24C22C2FDAED}" type="datetimeFigureOut">
              <a:rPr lang="en-US" smtClean="0"/>
              <a:pPr/>
              <a:t>2/10/2023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E77999-4AC5-45D7-ABFC-662CFE592D2E}" type="slidenum">
              <a:rPr lang="en-US" smtClean="0"/>
              <a:pPr/>
              <a:t>‹#›</a:t>
            </a:fld>
            <a:endParaRPr lang="en-US"/>
          </a:p>
        </p:txBody>
      </p:sp>
    </p:spTree>
    <p:extLst>
      <p:ext uri="{BB962C8B-B14F-4D97-AF65-F5344CB8AC3E}">
        <p14:creationId xmlns="" xmlns:p14="http://schemas.microsoft.com/office/powerpoint/2010/main" val="1935326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EC3EDD6-AF1F-434E-8417-24C22C2FDAED}" type="datetimeFigureOut">
              <a:rPr lang="en-US" smtClean="0"/>
              <a:pPr/>
              <a:t>2/10/2023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E77999-4AC5-45D7-ABFC-662CFE592D2E}" type="slidenum">
              <a:rPr lang="en-US" smtClean="0"/>
              <a:pPr/>
              <a:t>‹#›</a:t>
            </a:fld>
            <a:endParaRPr lang="en-US"/>
          </a:p>
        </p:txBody>
      </p:sp>
    </p:spTree>
    <p:extLst>
      <p:ext uri="{BB962C8B-B14F-4D97-AF65-F5344CB8AC3E}">
        <p14:creationId xmlns="" xmlns:p14="http://schemas.microsoft.com/office/powerpoint/2010/main" val="546131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EC3EDD6-AF1F-434E-8417-24C22C2FDAED}" type="datetimeFigureOut">
              <a:rPr lang="en-US" smtClean="0"/>
              <a:pPr/>
              <a:t>2/10/2023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E77999-4AC5-45D7-ABFC-662CFE592D2E}" type="slidenum">
              <a:rPr lang="en-US" smtClean="0"/>
              <a:pPr/>
              <a:t>‹#›</a:t>
            </a:fld>
            <a:endParaRPr lang="en-US"/>
          </a:p>
        </p:txBody>
      </p:sp>
    </p:spTree>
    <p:extLst>
      <p:ext uri="{BB962C8B-B14F-4D97-AF65-F5344CB8AC3E}">
        <p14:creationId xmlns="" xmlns:p14="http://schemas.microsoft.com/office/powerpoint/2010/main" val="3167441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20000"/>
            <a:lumOff val="80000"/>
            <a:alpha val="98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C3EDD6-AF1F-434E-8417-24C22C2FDAED}" type="datetimeFigureOut">
              <a:rPr lang="en-US" smtClean="0"/>
              <a:pPr/>
              <a:t>2/10/2023</a:t>
            </a:fld>
            <a:endParaRPr lang="en-US"/>
          </a:p>
        </p:txBody>
      </p:sp>
      <p:sp>
        <p:nvSpPr>
          <p:cNvPr id="5" name="Footer Placeholder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E77999-4AC5-45D7-ABFC-662CFE592D2E}" type="slidenum">
              <a:rPr lang="en-US" smtClean="0"/>
              <a:pPr/>
              <a:t>‹#›</a:t>
            </a:fld>
            <a:endParaRPr lang="en-US"/>
          </a:p>
        </p:txBody>
      </p:sp>
    </p:spTree>
    <p:extLst>
      <p:ext uri="{BB962C8B-B14F-4D97-AF65-F5344CB8AC3E}">
        <p14:creationId xmlns="" xmlns:p14="http://schemas.microsoft.com/office/powerpoint/2010/main" val="24252368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377" rtl="0" eaLnBrk="1" latinLnBrk="0" hangingPunct="1">
        <a:spcBef>
          <a:spcPct val="0"/>
        </a:spcBef>
        <a:buNone/>
        <a:defRPr sz="4400" kern="1200">
          <a:solidFill>
            <a:schemeClr val="tx1"/>
          </a:solidFill>
          <a:latin typeface="+mj-lt"/>
          <a:ea typeface="+mj-ea"/>
          <a:cs typeface="+mj-cs"/>
        </a:defRPr>
      </a:lvl1pPr>
    </p:titleStyle>
    <p:bodyStyle>
      <a:lvl1pPr marL="342891" indent="-342891" algn="l" defTabSz="914377"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0.wmf"/></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3" Type="http://schemas.openxmlformats.org/officeDocument/2006/relationships/image" Target="../media/image11.wmf"/><Relationship Id="rId7"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14.wmf"/><Relationship Id="rId5" Type="http://schemas.openxmlformats.org/officeDocument/2006/relationships/image" Target="../media/image13.png"/><Relationship Id="rId4" Type="http://schemas.openxmlformats.org/officeDocument/2006/relationships/image" Target="../media/image12.wmf"/></Relationships>
</file>

<file path=ppt/slides/_rels/slide38.xml.rels><?xml version="1.0" encoding="UTF-8" standalone="yes"?>
<Relationships xmlns="http://schemas.openxmlformats.org/package/2006/relationships"><Relationship Id="rId8" Type="http://schemas.openxmlformats.org/officeDocument/2006/relationships/image" Target="../media/image21.jpeg"/><Relationship Id="rId3" Type="http://schemas.openxmlformats.org/officeDocument/2006/relationships/image" Target="../media/image16.png"/><Relationship Id="rId7" Type="http://schemas.openxmlformats.org/officeDocument/2006/relationships/image" Target="../media/image20.wmf"/><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19.wmf"/><Relationship Id="rId5" Type="http://schemas.openxmlformats.org/officeDocument/2006/relationships/image" Target="../media/image18.png"/><Relationship Id="rId4" Type="http://schemas.openxmlformats.org/officeDocument/2006/relationships/image" Target="../media/image17.jpeg"/><Relationship Id="rId9" Type="http://schemas.openxmlformats.org/officeDocument/2006/relationships/image" Target="../media/image22.png"/></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hyperlink" Target="http://www.iata.org/"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24.png"/></Relationships>
</file>

<file path=ppt/slides/_rels/slide43.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a:extLst>
              <a:ext uri="{FF2B5EF4-FFF2-40B4-BE49-F238E27FC236}">
                <a16:creationId xmlns="" xmlns:a16="http://schemas.microsoft.com/office/drawing/2014/main" id="{6859CA8E-3697-F8FE-5F31-6AD8A8C6BEBA}"/>
              </a:ext>
            </a:extLst>
          </p:cNvPr>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1986" name="Rectangle 2">
            <a:extLst>
              <a:ext uri="{FF2B5EF4-FFF2-40B4-BE49-F238E27FC236}">
                <a16:creationId xmlns="" xmlns:a16="http://schemas.microsoft.com/office/drawing/2014/main" id="{3D476E1B-FA99-8842-78C3-2661828D5FC0}"/>
              </a:ext>
            </a:extLst>
          </p:cNvPr>
          <p:cNvSpPr>
            <a:spLocks noGrp="1" noChangeArrowheads="1"/>
          </p:cNvSpPr>
          <p:nvPr>
            <p:ph type="title"/>
          </p:nvPr>
        </p:nvSpPr>
        <p:spPr/>
        <p:txBody>
          <a:bodyPr>
            <a:normAutofit fontScale="90000"/>
          </a:bodyPr>
          <a:lstStyle/>
          <a:p>
            <a:pPr algn="ctr" eaLnBrk="1" hangingPunct="1">
              <a:defRPr/>
            </a:pPr>
            <a:r>
              <a:rPr lang="en-US" sz="4000" b="1" dirty="0">
                <a:solidFill>
                  <a:srgbClr val="F81908"/>
                </a:solidFill>
              </a:rPr>
              <a:t>TS-1</a:t>
            </a:r>
            <a:br>
              <a:rPr lang="en-US" sz="4000" b="1" dirty="0">
                <a:solidFill>
                  <a:srgbClr val="F81908"/>
                </a:solidFill>
              </a:rPr>
            </a:br>
            <a:r>
              <a:rPr lang="en-US" sz="4000" b="1" dirty="0">
                <a:solidFill>
                  <a:srgbClr val="F81908"/>
                </a:solidFill>
              </a:rPr>
              <a:t>Foundation Course in Tourism</a:t>
            </a:r>
          </a:p>
        </p:txBody>
      </p:sp>
      <p:sp>
        <p:nvSpPr>
          <p:cNvPr id="41987" name="Rectangle 3">
            <a:extLst>
              <a:ext uri="{FF2B5EF4-FFF2-40B4-BE49-F238E27FC236}">
                <a16:creationId xmlns="" xmlns:a16="http://schemas.microsoft.com/office/drawing/2014/main" id="{60AA64E7-5895-9E58-84A5-9ABB11972EC1}"/>
              </a:ext>
            </a:extLst>
          </p:cNvPr>
          <p:cNvSpPr>
            <a:spLocks noGrp="1" noChangeArrowheads="1"/>
          </p:cNvSpPr>
          <p:nvPr>
            <p:ph type="body" idx="1"/>
          </p:nvPr>
        </p:nvSpPr>
        <p:spPr>
          <a:xfrm>
            <a:off x="457200" y="1905000"/>
            <a:ext cx="8229600" cy="4419600"/>
          </a:xfrm>
        </p:spPr>
        <p:txBody>
          <a:bodyPr/>
          <a:lstStyle/>
          <a:p>
            <a:pPr algn="ctr" eaLnBrk="1" hangingPunct="1">
              <a:buFontTx/>
              <a:buNone/>
              <a:defRPr/>
            </a:pPr>
            <a:r>
              <a:rPr lang="en-US" sz="2800" dirty="0">
                <a:solidFill>
                  <a:srgbClr val="FF0000"/>
                </a:solidFill>
              </a:rPr>
              <a:t>Unit  3 – Historical Evolution &amp; Development</a:t>
            </a:r>
          </a:p>
          <a:p>
            <a:pPr algn="ctr" eaLnBrk="1" hangingPunct="1">
              <a:buFontTx/>
              <a:buNone/>
              <a:defRPr/>
            </a:pPr>
            <a:r>
              <a:rPr lang="en-US" sz="2800" dirty="0">
                <a:solidFill>
                  <a:srgbClr val="FF0000"/>
                </a:solidFill>
              </a:rPr>
              <a:t>Unit 4 – Tourism Systems</a:t>
            </a:r>
          </a:p>
          <a:p>
            <a:pPr algn="ctr" eaLnBrk="1" hangingPunct="1">
              <a:buFontTx/>
              <a:buNone/>
              <a:defRPr/>
            </a:pPr>
            <a:r>
              <a:rPr lang="en-US" sz="2800" dirty="0">
                <a:solidFill>
                  <a:srgbClr val="FF0000"/>
                </a:solidFill>
              </a:rPr>
              <a:t>Unit 5 – Tourism </a:t>
            </a:r>
            <a:r>
              <a:rPr lang="en-US" sz="2800" dirty="0" err="1">
                <a:solidFill>
                  <a:srgbClr val="FF0000"/>
                </a:solidFill>
              </a:rPr>
              <a:t>Constitutents</a:t>
            </a:r>
            <a:endParaRPr lang="en-US" sz="2800" dirty="0">
              <a:solidFill>
                <a:srgbClr val="FF0000"/>
              </a:solidFill>
            </a:endParaRPr>
          </a:p>
          <a:p>
            <a:pPr algn="ctr" eaLnBrk="1" hangingPunct="1">
              <a:buFontTx/>
              <a:buNone/>
              <a:defRPr/>
            </a:pPr>
            <a:endParaRPr lang="en-US" sz="2800" dirty="0">
              <a:solidFill>
                <a:srgbClr val="FF0000"/>
              </a:solidFill>
            </a:endParaRPr>
          </a:p>
          <a:p>
            <a:pPr algn="ctr" eaLnBrk="1" hangingPunct="1">
              <a:buFontTx/>
              <a:buNone/>
              <a:defRPr/>
            </a:pPr>
            <a:r>
              <a:rPr lang="en-US" sz="2800" dirty="0">
                <a:solidFill>
                  <a:srgbClr val="FF0000"/>
                </a:solidFill>
              </a:rPr>
              <a:t>Block-1: Tourism Phenomenon</a:t>
            </a:r>
          </a:p>
          <a:p>
            <a:pPr algn="ctr" eaLnBrk="1" hangingPunct="1">
              <a:buFontTx/>
              <a:buNone/>
              <a:defRPr/>
            </a:pPr>
            <a:r>
              <a:rPr lang="en-US" sz="2800" dirty="0">
                <a:solidFill>
                  <a:srgbClr val="FF0000"/>
                </a:solidFill>
              </a:rPr>
              <a:t>(3 Units)</a:t>
            </a:r>
          </a:p>
          <a:p>
            <a:pPr algn="r" eaLnBrk="1" hangingPunct="1">
              <a:buFontTx/>
              <a:buNone/>
              <a:defRPr/>
            </a:pPr>
            <a:endParaRPr lang="en-US" sz="2800" dirty="0">
              <a:solidFill>
                <a:srgbClr val="FF0000"/>
              </a:solidFill>
            </a:endParaRPr>
          </a:p>
          <a:p>
            <a:pPr algn="r" eaLnBrk="1" hangingPunct="1">
              <a:buFontTx/>
              <a:buNone/>
              <a:defRPr/>
            </a:pPr>
            <a:r>
              <a:rPr lang="en-US" sz="2000" b="1" i="1" dirty="0">
                <a:solidFill>
                  <a:srgbClr val="FF0000"/>
                </a:solidFill>
                <a:effectLst>
                  <a:outerShdw blurRad="38100" dist="38100" dir="2700000" algn="tl">
                    <a:srgbClr val="000000">
                      <a:alpha val="43137"/>
                    </a:srgbClr>
                  </a:outerShdw>
                </a:effectLst>
              </a:rPr>
              <a:t>Course  Counsellor: Dr. </a:t>
            </a:r>
            <a:r>
              <a:rPr lang="en-US" sz="2000" b="1" i="1" dirty="0" err="1">
                <a:solidFill>
                  <a:srgbClr val="FF0000"/>
                </a:solidFill>
                <a:effectLst>
                  <a:outerShdw blurRad="38100" dist="38100" dir="2700000" algn="tl">
                    <a:srgbClr val="000000">
                      <a:alpha val="43137"/>
                    </a:srgbClr>
                  </a:outerShdw>
                </a:effectLst>
              </a:rPr>
              <a:t>Mou</a:t>
            </a:r>
            <a:r>
              <a:rPr lang="en-US" sz="2000" b="1" i="1" dirty="0">
                <a:solidFill>
                  <a:srgbClr val="FF0000"/>
                </a:solidFill>
                <a:effectLst>
                  <a:outerShdw blurRad="38100" dist="38100" dir="2700000" algn="tl">
                    <a:srgbClr val="000000">
                      <a:alpha val="43137"/>
                    </a:srgbClr>
                  </a:outerShdw>
                </a:effectLst>
              </a:rPr>
              <a:t> Roy       Email ID: dutta_mou@yahoo.com </a:t>
            </a:r>
          </a:p>
        </p:txBody>
      </p:sp>
      <p:pic>
        <p:nvPicPr>
          <p:cNvPr id="5" name="Picture 4"/>
          <p:cNvPicPr>
            <a:picLocks noChangeAspect="1" noChangeArrowheads="1"/>
          </p:cNvPicPr>
          <p:nvPr/>
        </p:nvPicPr>
        <p:blipFill>
          <a:blip r:embed="rId3" cstate="print"/>
          <a:srcRect/>
          <a:stretch>
            <a:fillRect/>
          </a:stretch>
        </p:blipFill>
        <p:spPr bwMode="auto">
          <a:xfrm>
            <a:off x="7715272" y="214290"/>
            <a:ext cx="1219200" cy="12192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a:solidFill>
                  <a:srgbClr val="C00000"/>
                </a:solidFill>
              </a:rPr>
              <a:t>PERIODISATION AND CONCEPTS</a:t>
            </a:r>
          </a:p>
        </p:txBody>
      </p:sp>
      <p:sp>
        <p:nvSpPr>
          <p:cNvPr id="3" name="Content Placeholder 2"/>
          <p:cNvSpPr>
            <a:spLocks noGrp="1"/>
          </p:cNvSpPr>
          <p:nvPr>
            <p:ph idx="1"/>
          </p:nvPr>
        </p:nvSpPr>
        <p:spPr>
          <a:xfrm>
            <a:off x="457200" y="838202"/>
            <a:ext cx="8610600" cy="5287963"/>
          </a:xfrm>
        </p:spPr>
        <p:txBody>
          <a:bodyPr>
            <a:normAutofit/>
          </a:bodyPr>
          <a:lstStyle/>
          <a:p>
            <a:pPr>
              <a:buFont typeface="Wingdings" panose="05000000000000000000" pitchFamily="2" charset="2"/>
              <a:buChar char="Ø"/>
            </a:pPr>
            <a:r>
              <a:rPr lang="en-US" dirty="0">
                <a:solidFill>
                  <a:srgbClr val="C00000"/>
                </a:solidFill>
              </a:rPr>
              <a:t>MODE OF TRAVEL</a:t>
            </a:r>
          </a:p>
          <a:p>
            <a:pPr lvl="1" algn="just">
              <a:buFont typeface="Wingdings" panose="05000000000000000000" pitchFamily="2" charset="2"/>
              <a:buChar char="Ø"/>
            </a:pPr>
            <a:r>
              <a:rPr lang="en-US" dirty="0"/>
              <a:t>was the state of the art in terms of transport networks and routes, vehicles, cost of travel, documentation and safe passage, wayside facilities and conveniences to the traveller</a:t>
            </a:r>
          </a:p>
          <a:p>
            <a:pPr marL="457189" lvl="1" indent="0" algn="just">
              <a:buNone/>
            </a:pPr>
            <a:endParaRPr lang="en-US" dirty="0"/>
          </a:p>
          <a:p>
            <a:pPr>
              <a:buFont typeface="Wingdings" panose="05000000000000000000" pitchFamily="2" charset="2"/>
              <a:buChar char="Ø"/>
            </a:pPr>
            <a:r>
              <a:rPr lang="en-US" dirty="0">
                <a:solidFill>
                  <a:srgbClr val="C00000"/>
                </a:solidFill>
              </a:rPr>
              <a:t>TOURISM IMPACTS</a:t>
            </a:r>
          </a:p>
          <a:p>
            <a:pPr lvl="1" algn="just">
              <a:buFont typeface="Wingdings" panose="05000000000000000000" pitchFamily="2" charset="2"/>
              <a:buChar char="Ø"/>
            </a:pPr>
            <a:r>
              <a:rPr lang="en-US" dirty="0"/>
              <a:t>The influence of tourism not only on the life- style of the people but in bringing about changes in consumption and production as well as wealth </a:t>
            </a:r>
          </a:p>
        </p:txBody>
      </p:sp>
    </p:spTree>
    <p:extLst>
      <p:ext uri="{BB962C8B-B14F-4D97-AF65-F5344CB8AC3E}">
        <p14:creationId xmlns="" xmlns:p14="http://schemas.microsoft.com/office/powerpoint/2010/main" val="32954875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dirty="0">
                <a:solidFill>
                  <a:srgbClr val="C00000"/>
                </a:solidFill>
              </a:rPr>
              <a:t>ANCIENT PERIOD</a:t>
            </a:r>
          </a:p>
        </p:txBody>
      </p:sp>
      <p:sp>
        <p:nvSpPr>
          <p:cNvPr id="3" name="Content Placeholder 2"/>
          <p:cNvSpPr>
            <a:spLocks noGrp="1"/>
          </p:cNvSpPr>
          <p:nvPr>
            <p:ph idx="1"/>
          </p:nvPr>
        </p:nvSpPr>
        <p:spPr>
          <a:xfrm>
            <a:off x="457200" y="685802"/>
            <a:ext cx="8534400" cy="5440363"/>
          </a:xfrm>
        </p:spPr>
        <p:txBody>
          <a:bodyPr/>
          <a:lstStyle/>
          <a:p>
            <a:r>
              <a:rPr lang="en-US" sz="2000" dirty="0"/>
              <a:t>Difficult and dangerous overland and sea journeys were taken </a:t>
            </a:r>
          </a:p>
          <a:p>
            <a:r>
              <a:rPr lang="en-US" sz="2000" dirty="0"/>
              <a:t>Non availability of wayside facilities made journeys very costly</a:t>
            </a:r>
          </a:p>
          <a:p>
            <a:r>
              <a:rPr lang="en-US" sz="2000" dirty="0"/>
              <a:t>Specific paths and routes were developed and used by traders and pilgrims</a:t>
            </a:r>
          </a:p>
          <a:p>
            <a:r>
              <a:rPr lang="en-US" sz="2000" dirty="0"/>
              <a:t>Development of specialised vehicles for travel over land and on water</a:t>
            </a:r>
          </a:p>
          <a:p>
            <a:r>
              <a:rPr lang="en-US" sz="2000" dirty="0"/>
              <a:t>Growth of urban centers and cities along river banks and coastline in Mesopotamia, China, and India</a:t>
            </a:r>
          </a:p>
          <a:p>
            <a:r>
              <a:rPr lang="en-US" sz="2000" dirty="0"/>
              <a:t>Travel followed networks, resting places and food resources were provided along these routes</a:t>
            </a:r>
          </a:p>
          <a:p>
            <a:r>
              <a:rPr lang="en-US" sz="2000" dirty="0"/>
              <a:t>Commercial centers came into existence and scope of travel to distant parts of the world increased</a:t>
            </a:r>
          </a:p>
          <a:p>
            <a:r>
              <a:rPr lang="en-US" sz="2000" dirty="0"/>
              <a:t>As frequency of travel increased wagons for goods and chariots for passengers were introduced</a:t>
            </a:r>
          </a:p>
          <a:p>
            <a:r>
              <a:rPr lang="en-US" sz="2000" dirty="0"/>
              <a:t>Paths and routes were developed and trees were planted for shade</a:t>
            </a:r>
          </a:p>
          <a:p>
            <a:r>
              <a:rPr lang="en-US" sz="2000" dirty="0"/>
              <a:t>More travel resulted in knowledge of wealth at distant places</a:t>
            </a:r>
          </a:p>
        </p:txBody>
      </p:sp>
    </p:spTree>
    <p:extLst>
      <p:ext uri="{BB962C8B-B14F-4D97-AF65-F5344CB8AC3E}">
        <p14:creationId xmlns="" xmlns:p14="http://schemas.microsoft.com/office/powerpoint/2010/main" val="4098180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dirty="0">
                <a:solidFill>
                  <a:srgbClr val="C00000"/>
                </a:solidFill>
              </a:rPr>
              <a:t>EARLY EMPIRES</a:t>
            </a:r>
          </a:p>
        </p:txBody>
      </p:sp>
      <p:sp>
        <p:nvSpPr>
          <p:cNvPr id="3" name="Content Placeholder 2"/>
          <p:cNvSpPr>
            <a:spLocks noGrp="1"/>
          </p:cNvSpPr>
          <p:nvPr>
            <p:ph idx="1"/>
          </p:nvPr>
        </p:nvSpPr>
        <p:spPr>
          <a:xfrm>
            <a:off x="228600" y="762000"/>
            <a:ext cx="8686800" cy="5943600"/>
          </a:xfrm>
        </p:spPr>
        <p:txBody>
          <a:bodyPr>
            <a:normAutofit fontScale="92500" lnSpcReduction="10000"/>
          </a:bodyPr>
          <a:lstStyle/>
          <a:p>
            <a:pPr lvl="1">
              <a:buFont typeface="Arial" pitchFamily="34" charset="0"/>
              <a:buChar char="•"/>
            </a:pPr>
            <a:r>
              <a:rPr lang="en-US" sz="2400" dirty="0">
                <a:solidFill>
                  <a:srgbClr val="C00000"/>
                </a:solidFill>
              </a:rPr>
              <a:t>Egyptian Civilisation and Phoenicians</a:t>
            </a:r>
          </a:p>
          <a:p>
            <a:pPr lvl="1">
              <a:buFont typeface="Wingdings" panose="05000000000000000000" pitchFamily="2" charset="2"/>
              <a:buChar char="Ø"/>
            </a:pPr>
            <a:r>
              <a:rPr lang="en-US" sz="2000" dirty="0"/>
              <a:t>Egyptian civilisation attracted many tourists, Light house of Alexandria was considered one of the seven wonders of the Ancient world</a:t>
            </a:r>
          </a:p>
          <a:p>
            <a:pPr lvl="1">
              <a:buFont typeface="Wingdings" panose="05000000000000000000" pitchFamily="2" charset="2"/>
              <a:buChar char="Ø"/>
            </a:pPr>
            <a:r>
              <a:rPr lang="en-US" sz="2000" dirty="0"/>
              <a:t>Both men and women enjoyed travelling to places, on arrival at destination there was a celebratory feast, often with a sacrifice for thanks giving </a:t>
            </a:r>
          </a:p>
          <a:p>
            <a:pPr lvl="1">
              <a:buFont typeface="Wingdings" panose="05000000000000000000" pitchFamily="2" charset="2"/>
              <a:buChar char="Ø"/>
            </a:pPr>
            <a:r>
              <a:rPr lang="en-US" sz="2000" dirty="0"/>
              <a:t>Tourists season is from April to November, people travelled long distances to see glorious monuments of Egypt and returned with souvenirs to show to friends at home</a:t>
            </a:r>
          </a:p>
          <a:p>
            <a:pPr lvl="1">
              <a:buFont typeface="Wingdings" panose="05000000000000000000" pitchFamily="2" charset="2"/>
              <a:buChar char="Ø"/>
            </a:pPr>
            <a:r>
              <a:rPr lang="en-US" sz="2000" dirty="0"/>
              <a:t>Phoenicians explored  extended the boundaries, they also developed overland facilities  and trunk routes for travels</a:t>
            </a:r>
          </a:p>
          <a:p>
            <a:pPr lvl="1">
              <a:buFont typeface="Wingdings" panose="05000000000000000000" pitchFamily="2" charset="2"/>
              <a:buChar char="Ø"/>
            </a:pPr>
            <a:r>
              <a:rPr lang="en-US" sz="2000" dirty="0"/>
              <a:t>Money was used as a form of exchange which helped in easy travel as food and services was purchased instead of carrying them all ways</a:t>
            </a:r>
          </a:p>
          <a:p>
            <a:pPr marL="457189" lvl="1" indent="0">
              <a:buNone/>
            </a:pPr>
            <a:endParaRPr lang="en-US" sz="2000" dirty="0"/>
          </a:p>
          <a:p>
            <a:pPr lvl="1">
              <a:buFont typeface="Arial" pitchFamily="34" charset="0"/>
              <a:buChar char="•"/>
            </a:pPr>
            <a:r>
              <a:rPr lang="en-US" sz="2400" dirty="0">
                <a:solidFill>
                  <a:srgbClr val="C00000"/>
                </a:solidFill>
              </a:rPr>
              <a:t>The Persian Empire</a:t>
            </a:r>
          </a:p>
          <a:p>
            <a:pPr lvl="1">
              <a:buFont typeface="Wingdings" panose="05000000000000000000" pitchFamily="2" charset="2"/>
              <a:buChar char="Ø"/>
            </a:pPr>
            <a:r>
              <a:rPr lang="en-US" sz="2000" dirty="0"/>
              <a:t>As Persian empire expanded over a large area they improved their travel infrastructure</a:t>
            </a:r>
          </a:p>
          <a:p>
            <a:pPr lvl="1">
              <a:buFont typeface="Wingdings" panose="05000000000000000000" pitchFamily="2" charset="2"/>
              <a:buChar char="Ø"/>
            </a:pPr>
            <a:r>
              <a:rPr lang="en-US" sz="2000" dirty="0"/>
              <a:t>Roads were designed, carrier wagons with four wheel with cover overhead were designed for comfortable travel thus method for comfortable travel  was introduced</a:t>
            </a:r>
          </a:p>
          <a:p>
            <a:pPr lvl="3"/>
            <a:endParaRPr lang="en-US" sz="1600" dirty="0"/>
          </a:p>
          <a:p>
            <a:pPr lvl="3"/>
            <a:endParaRPr lang="en-US" sz="1600" dirty="0"/>
          </a:p>
          <a:p>
            <a:pPr lvl="2"/>
            <a:endParaRPr lang="en-US" sz="2000" dirty="0"/>
          </a:p>
        </p:txBody>
      </p:sp>
      <p:pic>
        <p:nvPicPr>
          <p:cNvPr id="4" name="Picture 3" descr="C:\Users\hp\Desktop\download (2).jpg"/>
          <p:cNvPicPr/>
          <p:nvPr/>
        </p:nvPicPr>
        <p:blipFill>
          <a:blip r:embed="rId2"/>
          <a:srcRect/>
          <a:stretch>
            <a:fillRect/>
          </a:stretch>
        </p:blipFill>
        <p:spPr bwMode="auto">
          <a:xfrm>
            <a:off x="6929454" y="0"/>
            <a:ext cx="1714502" cy="1142984"/>
          </a:xfrm>
          <a:prstGeom prst="rect">
            <a:avLst/>
          </a:prstGeom>
          <a:noFill/>
          <a:ln w="9525">
            <a:noFill/>
            <a:miter lim="800000"/>
            <a:headEnd/>
            <a:tailEnd/>
          </a:ln>
        </p:spPr>
      </p:pic>
    </p:spTree>
    <p:extLst>
      <p:ext uri="{BB962C8B-B14F-4D97-AF65-F5344CB8AC3E}">
        <p14:creationId xmlns="" xmlns:p14="http://schemas.microsoft.com/office/powerpoint/2010/main" val="1462894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dirty="0">
                <a:solidFill>
                  <a:srgbClr val="C00000"/>
                </a:solidFill>
              </a:rPr>
              <a:t>EARLY EMPIRES</a:t>
            </a:r>
          </a:p>
        </p:txBody>
      </p:sp>
      <p:sp>
        <p:nvSpPr>
          <p:cNvPr id="3" name="Content Placeholder 2"/>
          <p:cNvSpPr>
            <a:spLocks noGrp="1"/>
          </p:cNvSpPr>
          <p:nvPr>
            <p:ph idx="1"/>
          </p:nvPr>
        </p:nvSpPr>
        <p:spPr>
          <a:xfrm>
            <a:off x="0" y="533400"/>
            <a:ext cx="9067800" cy="5943600"/>
          </a:xfrm>
        </p:spPr>
        <p:txBody>
          <a:bodyPr>
            <a:normAutofit lnSpcReduction="10000"/>
          </a:bodyPr>
          <a:lstStyle/>
          <a:p>
            <a:r>
              <a:rPr lang="en-US" dirty="0">
                <a:solidFill>
                  <a:srgbClr val="C00000"/>
                </a:solidFill>
              </a:rPr>
              <a:t>GREEKS</a:t>
            </a:r>
          </a:p>
          <a:p>
            <a:pPr lvl="1">
              <a:buFont typeface="Wingdings" panose="05000000000000000000" pitchFamily="2" charset="2"/>
              <a:buChar char="Ø"/>
            </a:pPr>
            <a:r>
              <a:rPr lang="en-US" sz="2000" dirty="0"/>
              <a:t>Maritime expertise of Greeks helped in developing tourism</a:t>
            </a:r>
          </a:p>
          <a:p>
            <a:pPr lvl="1">
              <a:buFont typeface="Wingdings" panose="05000000000000000000" pitchFamily="2" charset="2"/>
              <a:buChar char="Ø"/>
            </a:pPr>
            <a:endParaRPr lang="en-US" sz="2000" dirty="0"/>
          </a:p>
          <a:p>
            <a:pPr lvl="1">
              <a:buFont typeface="Wingdings" panose="05000000000000000000" pitchFamily="2" charset="2"/>
              <a:buChar char="Ø"/>
            </a:pPr>
            <a:r>
              <a:rPr lang="en-US" sz="2000" dirty="0"/>
              <a:t>Currency exchange system that enabled exchange outside Greek states was introduced and Greek became common language in the Mediterranean</a:t>
            </a:r>
          </a:p>
          <a:p>
            <a:pPr lvl="1">
              <a:buFont typeface="Wingdings" panose="05000000000000000000" pitchFamily="2" charset="2"/>
              <a:buChar char="Ø"/>
            </a:pPr>
            <a:endParaRPr lang="en-US" sz="2000" dirty="0"/>
          </a:p>
          <a:p>
            <a:pPr lvl="1">
              <a:buFont typeface="Wingdings" panose="05000000000000000000" pitchFamily="2" charset="2"/>
              <a:buChar char="Ø"/>
            </a:pPr>
            <a:r>
              <a:rPr lang="en-US" sz="2000" dirty="0"/>
              <a:t>Festivals were hosted to attract travellers and Olympic games held to display creative athletic skills in honour of the God Zeus </a:t>
            </a:r>
          </a:p>
          <a:p>
            <a:pPr lvl="1">
              <a:buFont typeface="Wingdings" panose="05000000000000000000" pitchFamily="2" charset="2"/>
              <a:buChar char="Ø"/>
            </a:pPr>
            <a:endParaRPr lang="en-US" sz="2000" dirty="0"/>
          </a:p>
          <a:p>
            <a:pPr lvl="1">
              <a:buFont typeface="Wingdings" panose="05000000000000000000" pitchFamily="2" charset="2"/>
              <a:buChar char="Ø"/>
            </a:pPr>
            <a:r>
              <a:rPr lang="en-US" sz="2000" dirty="0"/>
              <a:t>Tragedies and comedies of Greek theatre attracted many travellers</a:t>
            </a:r>
          </a:p>
          <a:p>
            <a:pPr lvl="1">
              <a:buFont typeface="Wingdings" panose="05000000000000000000" pitchFamily="2" charset="2"/>
              <a:buChar char="Ø"/>
            </a:pPr>
            <a:endParaRPr lang="en-US" sz="2000" dirty="0"/>
          </a:p>
          <a:p>
            <a:pPr lvl="1">
              <a:buFont typeface="Wingdings" panose="05000000000000000000" pitchFamily="2" charset="2"/>
              <a:buChar char="Ø"/>
            </a:pPr>
            <a:r>
              <a:rPr lang="en-US" sz="2000" dirty="0"/>
              <a:t>Scholars, Philosophers, Physicians, and men of Science visited Greece to learn and expand their skills</a:t>
            </a:r>
          </a:p>
          <a:p>
            <a:pPr lvl="1">
              <a:buFont typeface="Wingdings" panose="05000000000000000000" pitchFamily="2" charset="2"/>
              <a:buChar char="Ø"/>
            </a:pPr>
            <a:endParaRPr lang="en-US" sz="2000" dirty="0"/>
          </a:p>
          <a:p>
            <a:pPr lvl="1">
              <a:buFont typeface="Wingdings" panose="05000000000000000000" pitchFamily="2" charset="2"/>
              <a:buChar char="Ø"/>
            </a:pPr>
            <a:r>
              <a:rPr lang="en-US" sz="2000" dirty="0"/>
              <a:t>Athens became a famous destination, hospitality facilities were provided along with entertainment shows to its visitors, guide services and travel tips were also provided to the travellers </a:t>
            </a:r>
          </a:p>
          <a:p>
            <a:pPr lvl="1"/>
            <a:endParaRPr lang="en-US" sz="2000" dirty="0"/>
          </a:p>
        </p:txBody>
      </p:sp>
    </p:spTree>
    <p:extLst>
      <p:ext uri="{BB962C8B-B14F-4D97-AF65-F5344CB8AC3E}">
        <p14:creationId xmlns="" xmlns:p14="http://schemas.microsoft.com/office/powerpoint/2010/main" val="9042369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dirty="0">
                <a:solidFill>
                  <a:srgbClr val="C00000"/>
                </a:solidFill>
              </a:rPr>
              <a:t>EARLY EMPIRES</a:t>
            </a:r>
          </a:p>
        </p:txBody>
      </p:sp>
      <p:sp>
        <p:nvSpPr>
          <p:cNvPr id="3" name="Content Placeholder 2"/>
          <p:cNvSpPr>
            <a:spLocks noGrp="1"/>
          </p:cNvSpPr>
          <p:nvPr>
            <p:ph idx="1"/>
          </p:nvPr>
        </p:nvSpPr>
        <p:spPr>
          <a:xfrm>
            <a:off x="0" y="685800"/>
            <a:ext cx="8915400" cy="6019800"/>
          </a:xfrm>
        </p:spPr>
        <p:txBody>
          <a:bodyPr>
            <a:normAutofit fontScale="92500" lnSpcReduction="20000"/>
          </a:bodyPr>
          <a:lstStyle/>
          <a:p>
            <a:r>
              <a:rPr lang="en-US" dirty="0">
                <a:solidFill>
                  <a:srgbClr val="C00000"/>
                </a:solidFill>
              </a:rPr>
              <a:t>The Romans</a:t>
            </a:r>
          </a:p>
          <a:p>
            <a:pPr lvl="1">
              <a:buFont typeface="Wingdings" panose="05000000000000000000" pitchFamily="2" charset="2"/>
              <a:buChar char="Ø"/>
            </a:pPr>
            <a:r>
              <a:rPr lang="en-US" sz="2200" dirty="0"/>
              <a:t>The Romans also flourished in hospitality sector</a:t>
            </a:r>
          </a:p>
          <a:p>
            <a:pPr marL="457189" lvl="1" indent="0">
              <a:buNone/>
            </a:pPr>
            <a:endParaRPr lang="en-US" sz="2200" dirty="0"/>
          </a:p>
          <a:p>
            <a:pPr lvl="1">
              <a:buFont typeface="Wingdings" panose="05000000000000000000" pitchFamily="2" charset="2"/>
              <a:buChar char="Ø"/>
            </a:pPr>
            <a:r>
              <a:rPr lang="en-US" sz="2200" dirty="0"/>
              <a:t>Planned network of roads called “Appian ways” and waterways were popular</a:t>
            </a:r>
          </a:p>
          <a:p>
            <a:pPr lvl="1">
              <a:buFont typeface="Wingdings" panose="05000000000000000000" pitchFamily="2" charset="2"/>
              <a:buChar char="Ø"/>
            </a:pPr>
            <a:endParaRPr lang="en-US" sz="2200" dirty="0"/>
          </a:p>
          <a:p>
            <a:pPr lvl="1">
              <a:buFont typeface="Wingdings" panose="05000000000000000000" pitchFamily="2" charset="2"/>
              <a:buChar char="Ø"/>
            </a:pPr>
            <a:r>
              <a:rPr lang="en-US" sz="2200" dirty="0"/>
              <a:t> As wealth and prosperity of Roman citizens increased, they took interest in </a:t>
            </a:r>
          </a:p>
          <a:p>
            <a:pPr marL="457189" lvl="1" indent="0">
              <a:buNone/>
            </a:pPr>
            <a:r>
              <a:rPr lang="en-US" sz="2200" dirty="0"/>
              <a:t>   knowing more about culture of people they brought under their control</a:t>
            </a:r>
          </a:p>
          <a:p>
            <a:pPr lvl="1">
              <a:buFont typeface="Wingdings" panose="05000000000000000000" pitchFamily="2" charset="2"/>
              <a:buChar char="Ø"/>
            </a:pPr>
            <a:endParaRPr lang="en-US" sz="2200" dirty="0"/>
          </a:p>
          <a:p>
            <a:pPr lvl="1">
              <a:buFont typeface="Wingdings" panose="05000000000000000000" pitchFamily="2" charset="2"/>
              <a:buChar char="Ø"/>
            </a:pPr>
            <a:r>
              <a:rPr lang="en-US" sz="2200" dirty="0"/>
              <a:t>Games and gladiatorial contents were popular events</a:t>
            </a:r>
          </a:p>
          <a:p>
            <a:pPr lvl="1">
              <a:buFont typeface="Wingdings" panose="05000000000000000000" pitchFamily="2" charset="2"/>
              <a:buChar char="Ø"/>
            </a:pPr>
            <a:endParaRPr lang="en-US" sz="2200" dirty="0"/>
          </a:p>
          <a:p>
            <a:pPr lvl="1">
              <a:buFont typeface="Wingdings" panose="05000000000000000000" pitchFamily="2" charset="2"/>
              <a:buChar char="Ø"/>
            </a:pPr>
            <a:r>
              <a:rPr lang="en-US" sz="2200" dirty="0"/>
              <a:t>Greek temples, sanctuaries, and works of art became sight – seeing spots</a:t>
            </a:r>
          </a:p>
          <a:p>
            <a:pPr lvl="1">
              <a:buFont typeface="Wingdings" panose="05000000000000000000" pitchFamily="2" charset="2"/>
              <a:buChar char="Ø"/>
            </a:pPr>
            <a:endParaRPr lang="en-US" sz="2200" dirty="0"/>
          </a:p>
          <a:p>
            <a:pPr lvl="1">
              <a:buFont typeface="Wingdings" panose="05000000000000000000" pitchFamily="2" charset="2"/>
              <a:buChar char="Ø"/>
            </a:pPr>
            <a:r>
              <a:rPr lang="en-US" sz="2200" dirty="0"/>
              <a:t>Roman visitors were much attracted to the seven wonders of the world</a:t>
            </a:r>
          </a:p>
          <a:p>
            <a:pPr lvl="1">
              <a:buFont typeface="Wingdings" panose="05000000000000000000" pitchFamily="2" charset="2"/>
              <a:buChar char="Ø"/>
            </a:pPr>
            <a:endParaRPr lang="en-US" sz="2200" dirty="0"/>
          </a:p>
          <a:p>
            <a:pPr lvl="1">
              <a:buFont typeface="Wingdings" panose="05000000000000000000" pitchFamily="2" charset="2"/>
              <a:buChar char="Ø"/>
            </a:pPr>
            <a:r>
              <a:rPr lang="en-US" sz="2200" dirty="0"/>
              <a:t>Mineral springs were closely associated with shrines as a result both travellers and pilgrims were attracted towards them</a:t>
            </a:r>
          </a:p>
          <a:p>
            <a:pPr lvl="1">
              <a:buFont typeface="Wingdings" panose="05000000000000000000" pitchFamily="2" charset="2"/>
              <a:buChar char="Ø"/>
            </a:pPr>
            <a:endParaRPr lang="en-US" sz="2200" dirty="0"/>
          </a:p>
          <a:p>
            <a:pPr lvl="1">
              <a:buFont typeface="Wingdings" panose="05000000000000000000" pitchFamily="2" charset="2"/>
              <a:buChar char="Ø"/>
            </a:pPr>
            <a:r>
              <a:rPr lang="en-US" sz="2200" dirty="0"/>
              <a:t>Literary references also attracted certain educated travellers towards Roman empire</a:t>
            </a:r>
          </a:p>
        </p:txBody>
      </p:sp>
    </p:spTree>
    <p:extLst>
      <p:ext uri="{BB962C8B-B14F-4D97-AF65-F5344CB8AC3E}">
        <p14:creationId xmlns="" xmlns:p14="http://schemas.microsoft.com/office/powerpoint/2010/main" val="5945053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dirty="0">
                <a:solidFill>
                  <a:srgbClr val="C00000"/>
                </a:solidFill>
              </a:rPr>
              <a:t>EARLY EMPIRES</a:t>
            </a:r>
          </a:p>
        </p:txBody>
      </p:sp>
      <p:sp>
        <p:nvSpPr>
          <p:cNvPr id="3" name="Content Placeholder 2"/>
          <p:cNvSpPr>
            <a:spLocks noGrp="1"/>
          </p:cNvSpPr>
          <p:nvPr>
            <p:ph idx="1"/>
          </p:nvPr>
        </p:nvSpPr>
        <p:spPr>
          <a:xfrm>
            <a:off x="-285784" y="609600"/>
            <a:ext cx="9715568" cy="8105812"/>
          </a:xfrm>
        </p:spPr>
        <p:txBody>
          <a:bodyPr>
            <a:noAutofit/>
          </a:bodyPr>
          <a:lstStyle/>
          <a:p>
            <a:r>
              <a:rPr lang="en-US" sz="2000" dirty="0">
                <a:solidFill>
                  <a:srgbClr val="C00000"/>
                </a:solidFill>
              </a:rPr>
              <a:t>India</a:t>
            </a:r>
          </a:p>
          <a:p>
            <a:pPr lvl="1">
              <a:buFont typeface="Wingdings" panose="05000000000000000000" pitchFamily="2" charset="2"/>
              <a:buChar char="Ø"/>
            </a:pPr>
            <a:r>
              <a:rPr lang="en-US" sz="2000" dirty="0"/>
              <a:t>Wonder and  wealth of India  attracted Greek and Hebrew Scholars</a:t>
            </a:r>
          </a:p>
          <a:p>
            <a:pPr lvl="1">
              <a:buFont typeface="Wingdings" panose="05000000000000000000" pitchFamily="2" charset="2"/>
              <a:buChar char="Ø"/>
            </a:pPr>
            <a:endParaRPr lang="en-US" sz="2000" dirty="0"/>
          </a:p>
          <a:p>
            <a:pPr lvl="1">
              <a:buFont typeface="Wingdings" panose="05000000000000000000" pitchFamily="2" charset="2"/>
              <a:buChar char="Ø"/>
            </a:pPr>
            <a:r>
              <a:rPr lang="en-US" sz="2000" dirty="0"/>
              <a:t>India’s geographical location made it as an important part of the world</a:t>
            </a:r>
          </a:p>
          <a:p>
            <a:pPr lvl="1">
              <a:buFont typeface="Wingdings" panose="05000000000000000000" pitchFamily="2" charset="2"/>
              <a:buChar char="Ø"/>
            </a:pPr>
            <a:endParaRPr lang="en-US" sz="2000" dirty="0"/>
          </a:p>
          <a:p>
            <a:pPr lvl="1">
              <a:buFont typeface="Wingdings" panose="05000000000000000000" pitchFamily="2" charset="2"/>
              <a:buChar char="Ø"/>
            </a:pPr>
            <a:r>
              <a:rPr lang="en-US" sz="2000" dirty="0">
                <a:solidFill>
                  <a:srgbClr val="00B050"/>
                </a:solidFill>
              </a:rPr>
              <a:t>Mahabharat</a:t>
            </a:r>
            <a:r>
              <a:rPr lang="en-US" sz="2000" dirty="0"/>
              <a:t> reveals about fairs and </a:t>
            </a:r>
            <a:r>
              <a:rPr lang="en-US" sz="2000" dirty="0">
                <a:solidFill>
                  <a:srgbClr val="00B050"/>
                </a:solidFill>
              </a:rPr>
              <a:t>Arthashastra</a:t>
            </a:r>
            <a:r>
              <a:rPr lang="en-US" sz="2000" dirty="0"/>
              <a:t> reflects the protection and importance given to merchants, safety for passengers and goods, exchange rates for various metals and price regulations</a:t>
            </a:r>
          </a:p>
          <a:p>
            <a:pPr lvl="1">
              <a:buFont typeface="Wingdings" panose="05000000000000000000" pitchFamily="2" charset="2"/>
              <a:buChar char="Ø"/>
            </a:pPr>
            <a:endParaRPr lang="en-US" sz="2000" dirty="0"/>
          </a:p>
          <a:p>
            <a:pPr lvl="1">
              <a:buFont typeface="Wingdings" panose="05000000000000000000" pitchFamily="2" charset="2"/>
              <a:buChar char="Ø"/>
            </a:pPr>
            <a:r>
              <a:rPr lang="en-US" sz="2000" dirty="0"/>
              <a:t>Trade overland and on inland waterways was well developed</a:t>
            </a:r>
          </a:p>
          <a:p>
            <a:pPr lvl="1">
              <a:buFont typeface="Wingdings" panose="05000000000000000000" pitchFamily="2" charset="2"/>
              <a:buChar char="Ø"/>
            </a:pPr>
            <a:endParaRPr lang="en-US" sz="2000" dirty="0"/>
          </a:p>
          <a:p>
            <a:pPr lvl="1">
              <a:buFont typeface="Wingdings" panose="05000000000000000000" pitchFamily="2" charset="2"/>
              <a:buChar char="Ø"/>
            </a:pPr>
            <a:r>
              <a:rPr lang="en-US" sz="2000" dirty="0">
                <a:solidFill>
                  <a:srgbClr val="00B050"/>
                </a:solidFill>
              </a:rPr>
              <a:t>Buddhist Sangha </a:t>
            </a:r>
            <a:r>
              <a:rPr lang="en-US" sz="2000" dirty="0"/>
              <a:t>established the tradition of the pilgrimage, </a:t>
            </a:r>
            <a:r>
              <a:rPr lang="en-US" sz="2000" dirty="0">
                <a:solidFill>
                  <a:srgbClr val="00B050"/>
                </a:solidFill>
              </a:rPr>
              <a:t>Panthagars</a:t>
            </a:r>
            <a:r>
              <a:rPr lang="en-US" sz="2000" dirty="0"/>
              <a:t> were provided for mendicant traveller</a:t>
            </a:r>
          </a:p>
          <a:p>
            <a:pPr lvl="1">
              <a:buFont typeface="Wingdings" panose="05000000000000000000" pitchFamily="2" charset="2"/>
              <a:buChar char="Ø"/>
            </a:pPr>
            <a:endParaRPr lang="en-US" sz="2000" dirty="0"/>
          </a:p>
          <a:p>
            <a:pPr lvl="1">
              <a:buFont typeface="Wingdings" panose="05000000000000000000" pitchFamily="2" charset="2"/>
              <a:buChar char="Ø"/>
            </a:pPr>
            <a:r>
              <a:rPr lang="en-US" sz="2000" dirty="0"/>
              <a:t>Monastries attracted the monk, the merchant, and the layman</a:t>
            </a:r>
          </a:p>
          <a:p>
            <a:pPr lvl="1">
              <a:buFont typeface="Wingdings" panose="05000000000000000000" pitchFamily="2" charset="2"/>
              <a:buChar char="Ø"/>
            </a:pPr>
            <a:endParaRPr lang="en-US" sz="2000" dirty="0"/>
          </a:p>
          <a:p>
            <a:pPr lvl="1">
              <a:buFont typeface="Wingdings" panose="05000000000000000000" pitchFamily="2" charset="2"/>
              <a:buChar char="Ø"/>
            </a:pPr>
            <a:r>
              <a:rPr lang="en-US" sz="2000" dirty="0"/>
              <a:t>Horses, elephants and camels were used as common mode of transport</a:t>
            </a:r>
          </a:p>
          <a:p>
            <a:pPr lvl="1">
              <a:buFont typeface="Wingdings" panose="05000000000000000000" pitchFamily="2" charset="2"/>
              <a:buChar char="Ø"/>
            </a:pPr>
            <a:endParaRPr lang="en-US" sz="2000" dirty="0"/>
          </a:p>
          <a:p>
            <a:pPr lvl="1">
              <a:buFont typeface="Wingdings" panose="05000000000000000000" pitchFamily="2" charset="2"/>
              <a:buChar char="Ø"/>
            </a:pPr>
            <a:r>
              <a:rPr lang="en-US" sz="2000" dirty="0">
                <a:solidFill>
                  <a:srgbClr val="00B050"/>
                </a:solidFill>
              </a:rPr>
              <a:t>Serais</a:t>
            </a:r>
            <a:r>
              <a:rPr lang="en-US" sz="2000" dirty="0"/>
              <a:t> were designed to accommodate foreigners, and entertainment facilities were also provided with due controls</a:t>
            </a:r>
          </a:p>
          <a:p>
            <a:pPr lvl="1">
              <a:buFont typeface="Wingdings" panose="05000000000000000000" pitchFamily="2" charset="2"/>
              <a:buChar char="Ø"/>
            </a:pPr>
            <a:endParaRPr lang="en-US" sz="2000" dirty="0"/>
          </a:p>
          <a:p>
            <a:pPr lvl="1">
              <a:buFont typeface="Wingdings" panose="05000000000000000000" pitchFamily="2" charset="2"/>
              <a:buChar char="Ø"/>
            </a:pPr>
            <a:r>
              <a:rPr lang="en-US" sz="2000" dirty="0"/>
              <a:t>Mile stones, baolis, sarais and network of roads from olden days clearly exhibits the travel culture and importance provided to tourists visiting India </a:t>
            </a:r>
          </a:p>
        </p:txBody>
      </p:sp>
    </p:spTree>
    <p:extLst>
      <p:ext uri="{BB962C8B-B14F-4D97-AF65-F5344CB8AC3E}">
        <p14:creationId xmlns="" xmlns:p14="http://schemas.microsoft.com/office/powerpoint/2010/main" val="179678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dirty="0">
                <a:solidFill>
                  <a:srgbClr val="C00000"/>
                </a:solidFill>
              </a:rPr>
              <a:t>SILK ROUTE</a:t>
            </a:r>
          </a:p>
        </p:txBody>
      </p:sp>
      <p:sp>
        <p:nvSpPr>
          <p:cNvPr id="3" name="Content Placeholder 2"/>
          <p:cNvSpPr>
            <a:spLocks noGrp="1"/>
          </p:cNvSpPr>
          <p:nvPr>
            <p:ph idx="1"/>
          </p:nvPr>
        </p:nvSpPr>
        <p:spPr>
          <a:xfrm>
            <a:off x="0" y="609600"/>
            <a:ext cx="9144000" cy="5943600"/>
          </a:xfrm>
        </p:spPr>
        <p:txBody>
          <a:bodyPr>
            <a:normAutofit lnSpcReduction="10000"/>
          </a:bodyPr>
          <a:lstStyle/>
          <a:p>
            <a:pPr>
              <a:buFont typeface="Wingdings" pitchFamily="2" charset="2"/>
              <a:buChar char="Ø"/>
            </a:pPr>
            <a:r>
              <a:rPr lang="en-US" sz="2000" dirty="0"/>
              <a:t>Silk Route –  vital link in the East/ West movement of the people began in 2000 B. C</a:t>
            </a:r>
          </a:p>
          <a:p>
            <a:pPr>
              <a:buFont typeface="Wingdings" pitchFamily="2" charset="2"/>
              <a:buChar char="Ø"/>
            </a:pPr>
            <a:endParaRPr lang="en-US" sz="2000" dirty="0"/>
          </a:p>
          <a:p>
            <a:pPr>
              <a:buFont typeface="Wingdings" pitchFamily="2" charset="2"/>
              <a:buChar char="Ø"/>
            </a:pPr>
            <a:r>
              <a:rPr lang="en-US" sz="2000" dirty="0"/>
              <a:t>Meeting to exchange silk, muslin, fine glass, tea, rice and spices, exchange of ideas and production process were some of the main activities facilitated by silk route</a:t>
            </a:r>
          </a:p>
          <a:p>
            <a:pPr>
              <a:buFont typeface="Wingdings" pitchFamily="2" charset="2"/>
              <a:buChar char="Ø"/>
            </a:pPr>
            <a:endParaRPr lang="en-US" sz="2000" dirty="0"/>
          </a:p>
          <a:p>
            <a:pPr>
              <a:buFont typeface="Wingdings" pitchFamily="2" charset="2"/>
              <a:buChar char="Ø"/>
            </a:pPr>
            <a:r>
              <a:rPr lang="en-US" sz="2000" dirty="0"/>
              <a:t>Though stages of journey was short and very hard due to climate and topography in terms of wealth, it was most rewarding</a:t>
            </a:r>
          </a:p>
          <a:p>
            <a:pPr>
              <a:buFont typeface="Wingdings" pitchFamily="2" charset="2"/>
              <a:buChar char="Ø"/>
            </a:pPr>
            <a:endParaRPr lang="en-US" sz="2000" dirty="0"/>
          </a:p>
          <a:p>
            <a:pPr>
              <a:buFont typeface="Wingdings" pitchFamily="2" charset="2"/>
              <a:buChar char="Ø"/>
            </a:pPr>
            <a:r>
              <a:rPr lang="en-US" sz="2000" dirty="0"/>
              <a:t>Navigation was done by stars in absence of course of stream or river</a:t>
            </a:r>
          </a:p>
          <a:p>
            <a:pPr>
              <a:buFont typeface="Wingdings" pitchFamily="2" charset="2"/>
              <a:buChar char="Ø"/>
            </a:pPr>
            <a:endParaRPr lang="en-US" sz="2000" dirty="0"/>
          </a:p>
          <a:p>
            <a:pPr>
              <a:buFont typeface="Wingdings" pitchFamily="2" charset="2"/>
              <a:buChar char="Ø"/>
            </a:pPr>
            <a:r>
              <a:rPr lang="en-US" sz="2000" dirty="0"/>
              <a:t>Revenue was collected from travellers, larger state provided more facilities and also earned more income through taxing travellers</a:t>
            </a:r>
          </a:p>
          <a:p>
            <a:pPr>
              <a:buFont typeface="Wingdings" pitchFamily="2" charset="2"/>
              <a:buChar char="Ø"/>
            </a:pPr>
            <a:endParaRPr lang="en-US" sz="2000" dirty="0"/>
          </a:p>
          <a:p>
            <a:pPr>
              <a:buFont typeface="Wingdings" pitchFamily="2" charset="2"/>
              <a:buChar char="Ø"/>
            </a:pPr>
            <a:r>
              <a:rPr lang="en-US" sz="2000" dirty="0"/>
              <a:t>Ideas and new techniques crossed borders of various countries due to travellers of silk route</a:t>
            </a:r>
          </a:p>
          <a:p>
            <a:pPr>
              <a:buFont typeface="Wingdings" pitchFamily="2" charset="2"/>
              <a:buChar char="Ø"/>
            </a:pPr>
            <a:endParaRPr lang="en-US" sz="2000" dirty="0"/>
          </a:p>
          <a:p>
            <a:pPr marL="0" indent="0">
              <a:buNone/>
            </a:pPr>
            <a:r>
              <a:rPr lang="en-US" sz="2400" dirty="0">
                <a:solidFill>
                  <a:srgbClr val="C00000"/>
                </a:solidFill>
              </a:rPr>
              <a:t>With fall of empires setback to trade and commerce was visible leading to less travel </a:t>
            </a:r>
          </a:p>
          <a:p>
            <a:pPr>
              <a:buFont typeface="Wingdings" pitchFamily="2" charset="2"/>
              <a:buChar char="Ø"/>
            </a:pPr>
            <a:endParaRPr lang="en-US" sz="2000" dirty="0"/>
          </a:p>
          <a:p>
            <a:pPr>
              <a:buFont typeface="Wingdings" pitchFamily="2" charset="2"/>
              <a:buChar char="Ø"/>
            </a:pPr>
            <a:endParaRPr lang="en-US" sz="2000" dirty="0"/>
          </a:p>
        </p:txBody>
      </p:sp>
    </p:spTree>
    <p:extLst>
      <p:ext uri="{BB962C8B-B14F-4D97-AF65-F5344CB8AC3E}">
        <p14:creationId xmlns="" xmlns:p14="http://schemas.microsoft.com/office/powerpoint/2010/main" val="31163580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dirty="0">
                <a:solidFill>
                  <a:srgbClr val="C00000"/>
                </a:solidFill>
              </a:rPr>
              <a:t>COMPLEX CHARACTER OF TOURISM</a:t>
            </a:r>
          </a:p>
        </p:txBody>
      </p:sp>
      <p:sp>
        <p:nvSpPr>
          <p:cNvPr id="3" name="Content Placeholder 2"/>
          <p:cNvSpPr>
            <a:spLocks noGrp="1"/>
          </p:cNvSpPr>
          <p:nvPr>
            <p:ph idx="1"/>
          </p:nvPr>
        </p:nvSpPr>
        <p:spPr>
          <a:xfrm>
            <a:off x="152400" y="838200"/>
            <a:ext cx="8763000" cy="5791200"/>
          </a:xfrm>
        </p:spPr>
        <p:txBody>
          <a:bodyPr>
            <a:normAutofit/>
          </a:bodyPr>
          <a:lstStyle/>
          <a:p>
            <a:pPr lvl="1" algn="just">
              <a:buFont typeface="Wingdings" panose="05000000000000000000" pitchFamily="2" charset="2"/>
              <a:buChar char="Ø"/>
            </a:pPr>
            <a:r>
              <a:rPr lang="en-US" sz="2000" dirty="0"/>
              <a:t>Due to complexities of motivations, needs, and satisfaction, tourism emerged as an amalgam of phenomena and practices rather than a single or unique orientation </a:t>
            </a:r>
          </a:p>
          <a:p>
            <a:pPr marL="457189" lvl="1" indent="0" algn="just">
              <a:buNone/>
            </a:pPr>
            <a:endParaRPr lang="en-US" sz="2000" dirty="0"/>
          </a:p>
          <a:p>
            <a:pPr lvl="1" algn="just">
              <a:buFont typeface="Wingdings" panose="05000000000000000000" pitchFamily="2" charset="2"/>
              <a:buChar char="Ø"/>
            </a:pPr>
            <a:r>
              <a:rPr lang="en-US" sz="2000" dirty="0"/>
              <a:t>Inter- relationships arises from movement of people and their stay at different places further encouraged tourism </a:t>
            </a:r>
          </a:p>
          <a:p>
            <a:pPr lvl="1" algn="just">
              <a:buFont typeface="Wingdings" panose="05000000000000000000" pitchFamily="2" charset="2"/>
              <a:buChar char="Ø"/>
            </a:pPr>
            <a:endParaRPr lang="en-US" sz="2000" dirty="0"/>
          </a:p>
          <a:p>
            <a:pPr lvl="1" algn="just">
              <a:buFont typeface="Wingdings" panose="05000000000000000000" pitchFamily="2" charset="2"/>
              <a:buChar char="Ø"/>
            </a:pPr>
            <a:r>
              <a:rPr lang="en-US" sz="2000" dirty="0"/>
              <a:t>Tourism gave rise to activities which are distinct from the resident and working population</a:t>
            </a:r>
          </a:p>
          <a:p>
            <a:pPr lvl="1" algn="just">
              <a:buFont typeface="Wingdings" panose="05000000000000000000" pitchFamily="2" charset="2"/>
              <a:buChar char="Ø"/>
            </a:pPr>
            <a:endParaRPr lang="en-US" sz="2000" dirty="0"/>
          </a:p>
          <a:p>
            <a:pPr lvl="1" algn="just">
              <a:buFont typeface="Wingdings" panose="05000000000000000000" pitchFamily="2" charset="2"/>
              <a:buChar char="Ø"/>
            </a:pPr>
            <a:r>
              <a:rPr lang="en-US" sz="2000" dirty="0"/>
              <a:t>Tourists movements are temporary and relatively short term with intention to return to place of residence after travel is completed</a:t>
            </a:r>
          </a:p>
          <a:p>
            <a:pPr lvl="1" algn="just">
              <a:buFont typeface="Wingdings" panose="05000000000000000000" pitchFamily="2" charset="2"/>
              <a:buChar char="Ø"/>
            </a:pPr>
            <a:endParaRPr lang="en-US" sz="2000" dirty="0"/>
          </a:p>
          <a:p>
            <a:pPr lvl="1" algn="just">
              <a:buFont typeface="Wingdings" panose="05000000000000000000" pitchFamily="2" charset="2"/>
              <a:buChar char="Ø"/>
            </a:pPr>
            <a:r>
              <a:rPr lang="en-US" sz="2000" dirty="0"/>
              <a:t>Destinations are chosen for a particular  attraction which could be business, vocational or pleasure related</a:t>
            </a:r>
          </a:p>
        </p:txBody>
      </p:sp>
    </p:spTree>
    <p:extLst>
      <p:ext uri="{BB962C8B-B14F-4D97-AF65-F5344CB8AC3E}">
        <p14:creationId xmlns="" xmlns:p14="http://schemas.microsoft.com/office/powerpoint/2010/main" val="36720347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27"/>
            <a:ext cx="8229600" cy="609600"/>
          </a:xfrm>
        </p:spPr>
        <p:txBody>
          <a:bodyPr>
            <a:normAutofit fontScale="90000"/>
          </a:bodyPr>
          <a:lstStyle/>
          <a:p>
            <a:r>
              <a:rPr lang="en-US" dirty="0"/>
              <a:t/>
            </a:r>
            <a:br>
              <a:rPr lang="en-US" dirty="0"/>
            </a:br>
            <a:r>
              <a:rPr lang="en-US" dirty="0">
                <a:solidFill>
                  <a:srgbClr val="C00000"/>
                </a:solidFill>
              </a:rPr>
              <a:t>PILGRIMAGE</a:t>
            </a:r>
            <a:r>
              <a:rPr lang="en-US" dirty="0"/>
              <a:t/>
            </a:r>
            <a:br>
              <a:rPr lang="en-US" dirty="0"/>
            </a:br>
            <a:endParaRPr lang="en-US" dirty="0"/>
          </a:p>
        </p:txBody>
      </p:sp>
      <p:sp>
        <p:nvSpPr>
          <p:cNvPr id="3" name="Content Placeholder 2"/>
          <p:cNvSpPr>
            <a:spLocks noGrp="1"/>
          </p:cNvSpPr>
          <p:nvPr>
            <p:ph idx="1"/>
          </p:nvPr>
        </p:nvSpPr>
        <p:spPr>
          <a:xfrm>
            <a:off x="228600" y="685800"/>
            <a:ext cx="8686800" cy="6019800"/>
          </a:xfrm>
        </p:spPr>
        <p:txBody>
          <a:bodyPr>
            <a:normAutofit/>
          </a:bodyPr>
          <a:lstStyle/>
          <a:p>
            <a:pPr algn="just"/>
            <a:endParaRPr lang="en-US" sz="2000" dirty="0"/>
          </a:p>
          <a:p>
            <a:pPr algn="just">
              <a:buFont typeface="Wingdings" panose="05000000000000000000" pitchFamily="2" charset="2"/>
              <a:buChar char="Ø"/>
            </a:pPr>
            <a:r>
              <a:rPr lang="en-US" sz="2000" dirty="0"/>
              <a:t>Journey undertaken for betterment on the spiritual and material plane</a:t>
            </a:r>
          </a:p>
          <a:p>
            <a:pPr algn="just">
              <a:buFont typeface="Wingdings" panose="05000000000000000000" pitchFamily="2" charset="2"/>
              <a:buChar char="Ø"/>
            </a:pPr>
            <a:endParaRPr lang="en-US" sz="2000" dirty="0"/>
          </a:p>
          <a:p>
            <a:pPr algn="just">
              <a:buFont typeface="Wingdings" panose="05000000000000000000" pitchFamily="2" charset="2"/>
              <a:buChar char="Ø"/>
            </a:pPr>
            <a:r>
              <a:rPr lang="en-US" sz="2000" dirty="0"/>
              <a:t>In traditional societies, pilgrimage earned god’s grace and moral leadership in the community because sacred rituals and texts sanctified certain places associated with divine revelation. This was common in all religion</a:t>
            </a:r>
          </a:p>
          <a:p>
            <a:pPr algn="just">
              <a:buFont typeface="Wingdings" panose="05000000000000000000" pitchFamily="2" charset="2"/>
              <a:buChar char="Ø"/>
            </a:pPr>
            <a:endParaRPr lang="en-US" sz="2000" dirty="0"/>
          </a:p>
          <a:p>
            <a:pPr algn="just">
              <a:buFont typeface="Wingdings" panose="05000000000000000000" pitchFamily="2" charset="2"/>
              <a:buChar char="Ø"/>
            </a:pPr>
            <a:r>
              <a:rPr lang="en-US" sz="2000" dirty="0"/>
              <a:t>Pilgrims added to our knowledge of geography, culture, and traditional beliefs of other societies in the world </a:t>
            </a:r>
          </a:p>
          <a:p>
            <a:pPr algn="just">
              <a:buFont typeface="Wingdings" panose="05000000000000000000" pitchFamily="2" charset="2"/>
              <a:buChar char="Ø"/>
            </a:pPr>
            <a:endParaRPr lang="en-US" sz="2000" dirty="0"/>
          </a:p>
          <a:p>
            <a:pPr algn="just">
              <a:buFont typeface="Wingdings" panose="05000000000000000000" pitchFamily="2" charset="2"/>
              <a:buChar char="Ø"/>
            </a:pPr>
            <a:r>
              <a:rPr lang="en-US" sz="2000" dirty="0"/>
              <a:t>Special itineraries are prepared and tours are conducted for pilgrimage purpose in countries like India which contributes a lot of benefits to tourism</a:t>
            </a:r>
          </a:p>
          <a:p>
            <a:pPr algn="just">
              <a:buFont typeface="Wingdings" panose="05000000000000000000" pitchFamily="2" charset="2"/>
              <a:buChar char="Ø"/>
            </a:pPr>
            <a:endParaRPr lang="en-US" sz="2000" dirty="0"/>
          </a:p>
          <a:p>
            <a:pPr algn="just">
              <a:buFont typeface="Wingdings" panose="05000000000000000000" pitchFamily="2" charset="2"/>
              <a:buChar char="Ø"/>
            </a:pPr>
            <a:r>
              <a:rPr lang="en-US" sz="2000" dirty="0"/>
              <a:t>Kumbh Mela, navagraha circuits in Tamilnadu India are some fine examples of pilgrimage tourism  				</a:t>
            </a:r>
          </a:p>
        </p:txBody>
      </p:sp>
    </p:spTree>
    <p:extLst>
      <p:ext uri="{BB962C8B-B14F-4D97-AF65-F5344CB8AC3E}">
        <p14:creationId xmlns="" xmlns:p14="http://schemas.microsoft.com/office/powerpoint/2010/main" val="3447820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3"/>
          </a:xfrm>
        </p:spPr>
        <p:txBody>
          <a:bodyPr>
            <a:normAutofit fontScale="90000"/>
          </a:bodyPr>
          <a:lstStyle/>
          <a:p>
            <a:r>
              <a:rPr lang="en-US" dirty="0">
                <a:solidFill>
                  <a:srgbClr val="C00000"/>
                </a:solidFill>
              </a:rPr>
              <a:t>GRAND TOUR</a:t>
            </a:r>
            <a:r>
              <a:rPr lang="en-US" dirty="0"/>
              <a:t/>
            </a:r>
            <a:br>
              <a:rPr lang="en-US" dirty="0"/>
            </a:br>
            <a:endParaRPr lang="en-US" dirty="0"/>
          </a:p>
        </p:txBody>
      </p:sp>
      <p:sp>
        <p:nvSpPr>
          <p:cNvPr id="3" name="Content Placeholder 2"/>
          <p:cNvSpPr>
            <a:spLocks noGrp="1"/>
          </p:cNvSpPr>
          <p:nvPr>
            <p:ph idx="1"/>
          </p:nvPr>
        </p:nvSpPr>
        <p:spPr>
          <a:xfrm>
            <a:off x="228600" y="609600"/>
            <a:ext cx="8686800" cy="6096000"/>
          </a:xfrm>
        </p:spPr>
        <p:txBody>
          <a:bodyPr>
            <a:normAutofit/>
          </a:bodyPr>
          <a:lstStyle/>
          <a:p>
            <a:r>
              <a:rPr lang="en-US" sz="2000" b="1" dirty="0"/>
              <a:t>Circuit of Western Europe undertaken by a wealthy social elite for culture, education and pleasure</a:t>
            </a:r>
          </a:p>
          <a:p>
            <a:r>
              <a:rPr lang="en-US" sz="2000" b="1" dirty="0"/>
              <a:t>People of rich class only undertook such tours</a:t>
            </a:r>
          </a:p>
          <a:p>
            <a:pPr>
              <a:buFont typeface="Wingdings" pitchFamily="2" charset="2"/>
              <a:buChar char="Ø"/>
            </a:pPr>
            <a:r>
              <a:rPr lang="en-US" sz="2400" dirty="0">
                <a:solidFill>
                  <a:srgbClr val="00B050"/>
                </a:solidFill>
              </a:rPr>
              <a:t>CHARACTERISTICS OF GRAND TOUR</a:t>
            </a:r>
          </a:p>
          <a:p>
            <a:pPr algn="just">
              <a:buFont typeface="Wingdings" pitchFamily="2" charset="2"/>
              <a:buChar char="ü"/>
            </a:pPr>
            <a:r>
              <a:rPr lang="en-US" sz="2000" dirty="0"/>
              <a:t>Can be defined in terms of class, that determine the places visited and mode of travel</a:t>
            </a:r>
          </a:p>
          <a:p>
            <a:pPr algn="just">
              <a:buFont typeface="Wingdings" pitchFamily="2" charset="2"/>
              <a:buChar char="ü"/>
            </a:pPr>
            <a:r>
              <a:rPr lang="en-US" sz="2000" dirty="0"/>
              <a:t>Can be defined by the destinations on the itinerary</a:t>
            </a:r>
          </a:p>
          <a:p>
            <a:pPr algn="just">
              <a:buFont typeface="Wingdings" pitchFamily="2" charset="2"/>
              <a:buChar char="ü"/>
            </a:pPr>
            <a:r>
              <a:rPr lang="en-US" sz="2000" dirty="0"/>
              <a:t>Oxford English Dictionary defines  Grand Tour as tour of the principal cities and places of interest in Europe, formerly said to be an essential part of the education of young men of good birth and fortune </a:t>
            </a:r>
          </a:p>
          <a:p>
            <a:pPr algn="just">
              <a:buFont typeface="Wingdings" pitchFamily="2" charset="2"/>
              <a:buChar char="ü"/>
            </a:pPr>
            <a:r>
              <a:rPr lang="en-US" sz="2000" dirty="0"/>
              <a:t>Career, Education, Culture, literary, Health, Scientific, Business and Economic  are main motivations. Often, more than one reasons are found as motivations </a:t>
            </a:r>
          </a:p>
          <a:p>
            <a:pPr algn="just">
              <a:buFont typeface="Wingdings" pitchFamily="2" charset="2"/>
              <a:buChar char="ü"/>
            </a:pPr>
            <a:r>
              <a:rPr lang="en-US" sz="2000" dirty="0"/>
              <a:t>Tours  and length of stay at destinations depends upon seasons, and availability of  tourism resources</a:t>
            </a:r>
          </a:p>
          <a:p>
            <a:pPr algn="just">
              <a:buFont typeface="Wingdings" pitchFamily="2" charset="2"/>
              <a:buChar char="ü"/>
            </a:pPr>
            <a:r>
              <a:rPr lang="en-US" sz="2000" dirty="0"/>
              <a:t>It provided a base for emergence of tourism industry, guide books, and travel organiser</a:t>
            </a:r>
          </a:p>
          <a:p>
            <a:pPr algn="just">
              <a:buFont typeface="Wingdings" pitchFamily="2" charset="2"/>
              <a:buChar char="ü"/>
            </a:pPr>
            <a:r>
              <a:rPr lang="en-US" sz="2000" dirty="0"/>
              <a:t>Tourism became a family affair and soon women travellers began to travel</a:t>
            </a:r>
            <a:endParaRPr lang="en-US" sz="1600" dirty="0"/>
          </a:p>
        </p:txBody>
      </p:sp>
    </p:spTree>
    <p:extLst>
      <p:ext uri="{BB962C8B-B14F-4D97-AF65-F5344CB8AC3E}">
        <p14:creationId xmlns="" xmlns:p14="http://schemas.microsoft.com/office/powerpoint/2010/main" val="2465637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62000"/>
          </a:xfrm>
        </p:spPr>
        <p:txBody>
          <a:bodyPr/>
          <a:lstStyle/>
          <a:p>
            <a:r>
              <a:rPr lang="en-US" dirty="0">
                <a:solidFill>
                  <a:srgbClr val="C00000"/>
                </a:solidFill>
              </a:rPr>
              <a:t>TS 1 UNIT 3</a:t>
            </a:r>
          </a:p>
        </p:txBody>
      </p:sp>
      <p:sp>
        <p:nvSpPr>
          <p:cNvPr id="3" name="Content Placeholder 2"/>
          <p:cNvSpPr>
            <a:spLocks noGrp="1"/>
          </p:cNvSpPr>
          <p:nvPr>
            <p:ph idx="1"/>
          </p:nvPr>
        </p:nvSpPr>
        <p:spPr>
          <a:xfrm>
            <a:off x="457200" y="914402"/>
            <a:ext cx="8229600" cy="5211763"/>
          </a:xfrm>
          <a:solidFill>
            <a:schemeClr val="accent2">
              <a:lumMod val="20000"/>
              <a:lumOff val="80000"/>
            </a:schemeClr>
          </a:solidFill>
        </p:spPr>
        <p:txBody>
          <a:bodyPr/>
          <a:lstStyle/>
          <a:p>
            <a:r>
              <a:rPr lang="en-US" dirty="0">
                <a:solidFill>
                  <a:srgbClr val="C00000"/>
                </a:solidFill>
              </a:rPr>
              <a:t>Historical Evolution and Development</a:t>
            </a:r>
          </a:p>
          <a:p>
            <a:endParaRPr lang="en-US" dirty="0"/>
          </a:p>
          <a:p>
            <a:pPr lvl="1">
              <a:buFont typeface="Wingdings" panose="05000000000000000000" pitchFamily="2" charset="2"/>
              <a:buChar char="Ø"/>
            </a:pPr>
            <a:r>
              <a:rPr lang="en-US" sz="2400" dirty="0"/>
              <a:t>Understanding history is essential because present has evolved out of it and for better future we have to analyse past carefully</a:t>
            </a:r>
          </a:p>
          <a:p>
            <a:pPr lvl="1"/>
            <a:endParaRPr lang="en-US" sz="2400" dirty="0"/>
          </a:p>
          <a:p>
            <a:pPr lvl="1">
              <a:buFont typeface="Wingdings" panose="05000000000000000000" pitchFamily="2" charset="2"/>
              <a:buChar char="Ø"/>
            </a:pPr>
            <a:r>
              <a:rPr lang="en-US" sz="2400" dirty="0"/>
              <a:t>Different views, methods, and trends were followed in history writing right from the olden days</a:t>
            </a:r>
          </a:p>
          <a:p>
            <a:pPr lvl="1"/>
            <a:endParaRPr lang="en-US" sz="2400" dirty="0"/>
          </a:p>
          <a:p>
            <a:pPr lvl="1">
              <a:buFont typeface="Wingdings" panose="05000000000000000000" pitchFamily="2" charset="2"/>
              <a:buChar char="Ø"/>
            </a:pPr>
            <a:r>
              <a:rPr lang="en-US" sz="2400" dirty="0"/>
              <a:t>One has to understand the transition period from travel to modern tourism  </a:t>
            </a:r>
          </a:p>
        </p:txBody>
      </p:sp>
    </p:spTree>
    <p:extLst>
      <p:ext uri="{BB962C8B-B14F-4D97-AF65-F5344CB8AC3E}">
        <p14:creationId xmlns="" xmlns:p14="http://schemas.microsoft.com/office/powerpoint/2010/main" val="770051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rmAutofit fontScale="90000"/>
          </a:bodyPr>
          <a:lstStyle/>
          <a:p>
            <a:r>
              <a:rPr lang="en-US" sz="2200" dirty="0"/>
              <a:t/>
            </a:r>
            <a:br>
              <a:rPr lang="en-US" sz="2200" dirty="0"/>
            </a:br>
            <a:r>
              <a:rPr lang="en-US" sz="2200" b="1" dirty="0">
                <a:solidFill>
                  <a:srgbClr val="C00000"/>
                </a:solidFill>
              </a:rPr>
              <a:t>TRANSITION TO MODERN TOURISM</a:t>
            </a:r>
            <a:r>
              <a:rPr lang="en-US" dirty="0">
                <a:solidFill>
                  <a:srgbClr val="C00000"/>
                </a:solidFill>
              </a:rPr>
              <a:t/>
            </a:r>
            <a:br>
              <a:rPr lang="en-US" dirty="0">
                <a:solidFill>
                  <a:srgbClr val="C00000"/>
                </a:solidFill>
              </a:rPr>
            </a:br>
            <a:endParaRPr lang="en-US" dirty="0">
              <a:solidFill>
                <a:srgbClr val="C00000"/>
              </a:solidFill>
            </a:endParaRPr>
          </a:p>
        </p:txBody>
      </p:sp>
      <p:sp>
        <p:nvSpPr>
          <p:cNvPr id="3" name="Content Placeholder 2"/>
          <p:cNvSpPr>
            <a:spLocks noGrp="1"/>
          </p:cNvSpPr>
          <p:nvPr>
            <p:ph idx="1"/>
          </p:nvPr>
        </p:nvSpPr>
        <p:spPr>
          <a:xfrm>
            <a:off x="228600" y="381000"/>
            <a:ext cx="8763000" cy="6324600"/>
          </a:xfrm>
        </p:spPr>
        <p:txBody>
          <a:bodyPr>
            <a:normAutofit fontScale="25000" lnSpcReduction="20000"/>
          </a:bodyPr>
          <a:lstStyle/>
          <a:p>
            <a:pPr marL="0" indent="0">
              <a:buNone/>
            </a:pPr>
            <a:r>
              <a:rPr lang="en-US" sz="8000" dirty="0"/>
              <a:t>Main reason for transition to modern tourism is due to:</a:t>
            </a:r>
          </a:p>
          <a:p>
            <a:pPr>
              <a:buFont typeface="Wingdings" pitchFamily="2" charset="2"/>
              <a:buChar char="Ø"/>
            </a:pPr>
            <a:r>
              <a:rPr lang="en-US" sz="8000" dirty="0"/>
              <a:t>	</a:t>
            </a:r>
            <a:r>
              <a:rPr lang="en-US" sz="8000" i="1" dirty="0">
                <a:solidFill>
                  <a:srgbClr val="C00000"/>
                </a:solidFill>
              </a:rPr>
              <a:t>Revolutionary changes in technology</a:t>
            </a:r>
          </a:p>
          <a:p>
            <a:pPr>
              <a:buFont typeface="Wingdings" pitchFamily="2" charset="2"/>
              <a:buChar char="Ø"/>
            </a:pPr>
            <a:r>
              <a:rPr lang="en-US" sz="8000" i="1" dirty="0">
                <a:solidFill>
                  <a:srgbClr val="C00000"/>
                </a:solidFill>
              </a:rPr>
              <a:t>	personal income rise due to industralisation</a:t>
            </a:r>
          </a:p>
          <a:p>
            <a:pPr>
              <a:buFont typeface="Wingdings" pitchFamily="2" charset="2"/>
              <a:buChar char="Ø"/>
            </a:pPr>
            <a:r>
              <a:rPr lang="en-US" sz="8000" i="1" dirty="0">
                <a:solidFill>
                  <a:srgbClr val="C00000"/>
                </a:solidFill>
              </a:rPr>
              <a:t>	organised tours conducted for the inexperienced traveller</a:t>
            </a:r>
          </a:p>
          <a:p>
            <a:pPr marL="0" indent="0">
              <a:buNone/>
            </a:pPr>
            <a:r>
              <a:rPr lang="en-US" sz="8000" dirty="0"/>
              <a:t>	        </a:t>
            </a:r>
            <a:r>
              <a:rPr lang="en-US" sz="8000" b="1" dirty="0">
                <a:solidFill>
                  <a:srgbClr val="C00000"/>
                </a:solidFill>
              </a:rPr>
              <a:t>MODERN TOURISM IN INDIA</a:t>
            </a:r>
          </a:p>
          <a:p>
            <a:pPr>
              <a:buFont typeface="Wingdings" pitchFamily="2" charset="2"/>
              <a:buChar char="ü"/>
            </a:pPr>
            <a:r>
              <a:rPr lang="en-US" sz="6400" dirty="0"/>
              <a:t>Middle class and working people undertook travel in huge number due to well established rail networks throughout India</a:t>
            </a:r>
          </a:p>
          <a:p>
            <a:pPr>
              <a:buFont typeface="Wingdings" pitchFamily="2" charset="2"/>
              <a:buChar char="ü"/>
            </a:pPr>
            <a:endParaRPr lang="en-US" sz="6400" dirty="0"/>
          </a:p>
          <a:p>
            <a:pPr>
              <a:buFont typeface="Wingdings" pitchFamily="2" charset="2"/>
              <a:buChar char="ü"/>
            </a:pPr>
            <a:r>
              <a:rPr lang="en-US" sz="6400" dirty="0"/>
              <a:t>Leave Travel Concession (LTC), concession to students, youths encouraged people to travel extensively</a:t>
            </a:r>
          </a:p>
          <a:p>
            <a:pPr>
              <a:buFont typeface="Wingdings" pitchFamily="2" charset="2"/>
              <a:buChar char="ü"/>
            </a:pPr>
            <a:endParaRPr lang="en-US" sz="6400" dirty="0"/>
          </a:p>
          <a:p>
            <a:pPr>
              <a:buFont typeface="Wingdings" pitchFamily="2" charset="2"/>
              <a:buChar char="ü"/>
            </a:pPr>
            <a:r>
              <a:rPr lang="en-US" sz="6400" dirty="0"/>
              <a:t>Western comforts were provided to international travellers at major destinations through ITDC</a:t>
            </a:r>
          </a:p>
          <a:p>
            <a:pPr>
              <a:buFont typeface="Wingdings" pitchFamily="2" charset="2"/>
              <a:buChar char="ü"/>
            </a:pPr>
            <a:endParaRPr lang="en-US" sz="6400" dirty="0"/>
          </a:p>
          <a:p>
            <a:pPr>
              <a:buFont typeface="Wingdings" pitchFamily="2" charset="2"/>
              <a:buChar char="ü"/>
            </a:pPr>
            <a:r>
              <a:rPr lang="en-US" sz="6400" dirty="0"/>
              <a:t>Plans were made to develop many famous tourist destination in big ways</a:t>
            </a:r>
          </a:p>
          <a:p>
            <a:pPr>
              <a:buFont typeface="Wingdings" pitchFamily="2" charset="2"/>
              <a:buChar char="ü"/>
            </a:pPr>
            <a:endParaRPr lang="en-US" sz="6400" dirty="0"/>
          </a:p>
          <a:p>
            <a:pPr>
              <a:buFont typeface="Wingdings" pitchFamily="2" charset="2"/>
              <a:buChar char="ü"/>
            </a:pPr>
            <a:r>
              <a:rPr lang="en-US" sz="6400" dirty="0"/>
              <a:t>Organisations like TAAI (Travel Agents Association of India), IATO (Indian Association of Tour Operators) played their role </a:t>
            </a:r>
          </a:p>
          <a:p>
            <a:pPr>
              <a:buFont typeface="Wingdings" pitchFamily="2" charset="2"/>
              <a:buChar char="ü"/>
            </a:pPr>
            <a:endParaRPr lang="en-US" sz="6400" dirty="0"/>
          </a:p>
          <a:p>
            <a:pPr>
              <a:buFont typeface="Wingdings" pitchFamily="2" charset="2"/>
              <a:buChar char="ü"/>
            </a:pPr>
            <a:r>
              <a:rPr lang="en-US" sz="6400" dirty="0"/>
              <a:t>State Tourism Development Corporations were set up to provide further boost to tourism</a:t>
            </a:r>
          </a:p>
          <a:p>
            <a:pPr>
              <a:buFont typeface="Wingdings" pitchFamily="2" charset="2"/>
              <a:buChar char="ü"/>
            </a:pPr>
            <a:endParaRPr lang="en-US" sz="6400" dirty="0"/>
          </a:p>
          <a:p>
            <a:pPr>
              <a:buFont typeface="Wingdings" pitchFamily="2" charset="2"/>
              <a:buChar char="ü"/>
            </a:pPr>
            <a:r>
              <a:rPr lang="en-US" sz="6400" dirty="0"/>
              <a:t>New markets and diverse products like adventure sports, fairs, festivals, golf were encouraged</a:t>
            </a:r>
          </a:p>
          <a:p>
            <a:pPr>
              <a:buFont typeface="Wingdings" pitchFamily="2" charset="2"/>
              <a:buChar char="ü"/>
            </a:pPr>
            <a:endParaRPr lang="en-US" sz="6400" dirty="0"/>
          </a:p>
          <a:p>
            <a:pPr>
              <a:buFont typeface="Wingdings" pitchFamily="2" charset="2"/>
              <a:buChar char="ü"/>
            </a:pPr>
            <a:r>
              <a:rPr lang="en-US" sz="6400" dirty="0"/>
              <a:t>Tourism education was offered at many educational institutes and IITTM (Indian Institute of Tourism and Travel Management) was set up to train tourism administrators </a:t>
            </a:r>
          </a:p>
          <a:p>
            <a:pPr marL="0" indent="0">
              <a:buNone/>
            </a:pPr>
            <a:r>
              <a:rPr lang="en-US" sz="6400" b="1" dirty="0"/>
              <a:t>	</a:t>
            </a:r>
          </a:p>
        </p:txBody>
      </p:sp>
    </p:spTree>
    <p:extLst>
      <p:ext uri="{BB962C8B-B14F-4D97-AF65-F5344CB8AC3E}">
        <p14:creationId xmlns="" xmlns:p14="http://schemas.microsoft.com/office/powerpoint/2010/main" val="30141809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734AAE56-77CB-18E6-0E31-71CA50196FCF}"/>
              </a:ext>
            </a:extLst>
          </p:cNvPr>
          <p:cNvSpPr>
            <a:spLocks noGrp="1"/>
          </p:cNvSpPr>
          <p:nvPr>
            <p:ph type="title"/>
          </p:nvPr>
        </p:nvSpPr>
        <p:spPr>
          <a:xfrm>
            <a:off x="457200" y="274638"/>
            <a:ext cx="8229600" cy="457195"/>
          </a:xfrm>
        </p:spPr>
        <p:txBody>
          <a:bodyPr>
            <a:noAutofit/>
          </a:bodyPr>
          <a:lstStyle/>
          <a:p>
            <a:pPr algn="l"/>
            <a:r>
              <a:rPr lang="en-IN" sz="2400" b="1" dirty="0">
                <a:solidFill>
                  <a:srgbClr val="C00000"/>
                </a:solidFill>
              </a:rPr>
              <a:t>Major Developments in the History of Tourism</a:t>
            </a:r>
          </a:p>
        </p:txBody>
      </p:sp>
      <p:sp>
        <p:nvSpPr>
          <p:cNvPr id="5" name="Content Placeholder 4">
            <a:extLst>
              <a:ext uri="{FF2B5EF4-FFF2-40B4-BE49-F238E27FC236}">
                <a16:creationId xmlns="" xmlns:a16="http://schemas.microsoft.com/office/drawing/2014/main" id="{4CA464BD-F249-EFC1-C490-FA2A28329DCC}"/>
              </a:ext>
            </a:extLst>
          </p:cNvPr>
          <p:cNvSpPr>
            <a:spLocks noGrp="1"/>
          </p:cNvSpPr>
          <p:nvPr>
            <p:ph idx="1"/>
          </p:nvPr>
        </p:nvSpPr>
        <p:spPr>
          <a:xfrm>
            <a:off x="457200" y="1066800"/>
            <a:ext cx="8382000" cy="5516562"/>
          </a:xfrm>
        </p:spPr>
        <p:txBody>
          <a:bodyPr>
            <a:normAutofit/>
          </a:bodyPr>
          <a:lstStyle/>
          <a:p>
            <a:pPr marL="0" indent="0">
              <a:buNone/>
            </a:pPr>
            <a:r>
              <a:rPr lang="en-IN" sz="1800" b="1" dirty="0"/>
              <a:t>          Before Records were made</a:t>
            </a:r>
          </a:p>
          <a:p>
            <a:r>
              <a:rPr lang="en-IN" sz="1800" dirty="0"/>
              <a:t>People began to travel in search of adventure &amp; escapism</a:t>
            </a:r>
          </a:p>
          <a:p>
            <a:pPr marL="0" indent="0">
              <a:buNone/>
            </a:pPr>
            <a:r>
              <a:rPr lang="en-IN" sz="1800" b="1" dirty="0"/>
              <a:t>                                                  14</a:t>
            </a:r>
            <a:r>
              <a:rPr lang="en-IN" sz="1800" b="1" baseline="30000" dirty="0"/>
              <a:t>th</a:t>
            </a:r>
            <a:r>
              <a:rPr lang="en-IN" sz="1800" b="1" dirty="0"/>
              <a:t> – 16</a:t>
            </a:r>
            <a:r>
              <a:rPr lang="en-IN" sz="1800" b="1" baseline="30000" dirty="0"/>
              <a:t>th</a:t>
            </a:r>
            <a:r>
              <a:rPr lang="en-IN" sz="1800" b="1" dirty="0"/>
              <a:t> centuries</a:t>
            </a:r>
          </a:p>
          <a:p>
            <a:r>
              <a:rPr lang="en-IN" sz="1800" dirty="0"/>
              <a:t>Trade routes &amp; infrastructure systems were developed throughout the world</a:t>
            </a:r>
          </a:p>
          <a:p>
            <a:r>
              <a:rPr lang="en-IN" sz="1800" dirty="0"/>
              <a:t>1785 - Grand Tour Era makes travel a status symbol for wealthy individuals seeking to experience cultures of the civilized world</a:t>
            </a:r>
          </a:p>
          <a:p>
            <a:pPr marL="0" indent="0">
              <a:buNone/>
            </a:pPr>
            <a:endParaRPr lang="en-IN" sz="1800" dirty="0"/>
          </a:p>
          <a:p>
            <a:pPr marL="0" indent="0">
              <a:buNone/>
            </a:pPr>
            <a:r>
              <a:rPr lang="en-IN" sz="1800" b="1" dirty="0"/>
              <a:t>                                                         18</a:t>
            </a:r>
            <a:r>
              <a:rPr lang="en-IN" sz="1800" b="1" baseline="30000" dirty="0"/>
              <a:t>th</a:t>
            </a:r>
            <a:r>
              <a:rPr lang="en-IN" sz="1800" b="1" dirty="0"/>
              <a:t> to 19</a:t>
            </a:r>
            <a:r>
              <a:rPr lang="en-IN" sz="1800" b="1" baseline="30000" dirty="0"/>
              <a:t>th</a:t>
            </a:r>
            <a:r>
              <a:rPr lang="en-IN" sz="1800" b="1" dirty="0"/>
              <a:t> Centuries</a:t>
            </a:r>
          </a:p>
          <a:p>
            <a:r>
              <a:rPr lang="en-IN" sz="1800" dirty="0"/>
              <a:t>Industrial Revolution gives rise to technological advances, making travel and trade more efficient and expanding markets</a:t>
            </a:r>
          </a:p>
          <a:p>
            <a:r>
              <a:rPr lang="en-IN" sz="1800" dirty="0"/>
              <a:t>1841 – Thomas Cook organizes first group tour in England</a:t>
            </a:r>
          </a:p>
          <a:p>
            <a:r>
              <a:rPr lang="en-IN" sz="1800" dirty="0"/>
              <a:t>1879 – Thomas Cook organizes the first package tours to  Europe and the USA</a:t>
            </a:r>
          </a:p>
          <a:p>
            <a:r>
              <a:rPr lang="en-IN" sz="1800" dirty="0"/>
              <a:t>1903 – Wright Brothers usher in era of flight with the first successful aircraft flight</a:t>
            </a:r>
          </a:p>
          <a:p>
            <a:r>
              <a:rPr lang="en-IN" sz="1800" dirty="0"/>
              <a:t>1919- First scheduled airline passenger flight debuts between London and Paris</a:t>
            </a:r>
          </a:p>
          <a:p>
            <a:r>
              <a:rPr lang="en-IN" sz="1800" dirty="0"/>
              <a:t>1937-Britain’s first holiday camp is opened by Billy Butlins in Skegness</a:t>
            </a:r>
          </a:p>
          <a:p>
            <a:r>
              <a:rPr lang="en-IN" sz="1800" dirty="0"/>
              <a:t>1945-World War II ends and ushers in new era of prosperity</a:t>
            </a:r>
          </a:p>
          <a:p>
            <a:endParaRPr lang="en-IN" sz="1600" dirty="0"/>
          </a:p>
        </p:txBody>
      </p:sp>
      <p:pic>
        <p:nvPicPr>
          <p:cNvPr id="8" name="Picture 7">
            <a:extLst>
              <a:ext uri="{FF2B5EF4-FFF2-40B4-BE49-F238E27FC236}">
                <a16:creationId xmlns="" xmlns:a16="http://schemas.microsoft.com/office/drawing/2014/main" id="{CF43F04C-1F13-4300-4DB6-9BEA27AFAD63}"/>
              </a:ext>
            </a:extLst>
          </p:cNvPr>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6451433" y="24063"/>
            <a:ext cx="2219325" cy="2057400"/>
          </a:xfrm>
          <a:prstGeom prst="rect">
            <a:avLst/>
          </a:prstGeom>
        </p:spPr>
      </p:pic>
    </p:spTree>
    <p:extLst>
      <p:ext uri="{BB962C8B-B14F-4D97-AF65-F5344CB8AC3E}">
        <p14:creationId xmlns="" xmlns:p14="http://schemas.microsoft.com/office/powerpoint/2010/main" val="3318888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CCAC999-321A-CE34-AB25-09F0A9DB7836}"/>
              </a:ext>
            </a:extLst>
          </p:cNvPr>
          <p:cNvSpPr>
            <a:spLocks noGrp="1"/>
          </p:cNvSpPr>
          <p:nvPr>
            <p:ph type="title"/>
          </p:nvPr>
        </p:nvSpPr>
        <p:spPr>
          <a:xfrm>
            <a:off x="457200" y="274638"/>
            <a:ext cx="8229600" cy="639762"/>
          </a:xfrm>
        </p:spPr>
        <p:txBody>
          <a:bodyPr>
            <a:normAutofit fontScale="90000"/>
          </a:bodyPr>
          <a:lstStyle/>
          <a:p>
            <a:r>
              <a:rPr lang="en-IN" dirty="0" err="1"/>
              <a:t>Contd</a:t>
            </a:r>
            <a:r>
              <a:rPr lang="en-IN" dirty="0"/>
              <a:t>……….</a:t>
            </a:r>
          </a:p>
        </p:txBody>
      </p:sp>
      <p:sp>
        <p:nvSpPr>
          <p:cNvPr id="3" name="Content Placeholder 2">
            <a:extLst>
              <a:ext uri="{FF2B5EF4-FFF2-40B4-BE49-F238E27FC236}">
                <a16:creationId xmlns="" xmlns:a16="http://schemas.microsoft.com/office/drawing/2014/main" id="{83E41FD3-1FE8-9589-FF04-40D58BFADA36}"/>
              </a:ext>
            </a:extLst>
          </p:cNvPr>
          <p:cNvSpPr>
            <a:spLocks noGrp="1"/>
          </p:cNvSpPr>
          <p:nvPr>
            <p:ph idx="1"/>
          </p:nvPr>
        </p:nvSpPr>
        <p:spPr>
          <a:xfrm>
            <a:off x="228600" y="914400"/>
            <a:ext cx="8458200" cy="5211767"/>
          </a:xfrm>
        </p:spPr>
        <p:txBody>
          <a:bodyPr>
            <a:normAutofit/>
          </a:bodyPr>
          <a:lstStyle/>
          <a:p>
            <a:r>
              <a:rPr lang="en-IN" sz="1800" dirty="0"/>
              <a:t>1978- Competition on routes and fares begins with signing of Airline Deregulation Act</a:t>
            </a:r>
          </a:p>
          <a:p>
            <a:r>
              <a:rPr lang="en-IN" sz="1800" dirty="0"/>
              <a:t>1983- 77% of British workers have 4-5 weeks paid holiday per year</a:t>
            </a:r>
          </a:p>
          <a:p>
            <a:r>
              <a:rPr lang="en-IN" sz="1800" dirty="0"/>
              <a:t>1996—Expedia is founded as a division of Microsoft</a:t>
            </a:r>
          </a:p>
          <a:p>
            <a:pPr marL="0" indent="0">
              <a:buNone/>
            </a:pPr>
            <a:endParaRPr lang="en-IN" sz="1800" dirty="0"/>
          </a:p>
          <a:p>
            <a:pPr marL="0" indent="0">
              <a:buNone/>
            </a:pPr>
            <a:r>
              <a:rPr lang="en-IN" sz="1800" b="1" dirty="0"/>
              <a:t>           20</a:t>
            </a:r>
            <a:r>
              <a:rPr lang="en-IN" sz="1800" b="1" baseline="30000" dirty="0"/>
              <a:t>th</a:t>
            </a:r>
            <a:r>
              <a:rPr lang="en-IN" sz="1800" b="1" dirty="0"/>
              <a:t> – 21</a:t>
            </a:r>
            <a:r>
              <a:rPr lang="en-IN" sz="1800" b="1" baseline="30000" dirty="0"/>
              <a:t>st</a:t>
            </a:r>
            <a:r>
              <a:rPr lang="en-IN" sz="1800" b="1" dirty="0"/>
              <a:t> Centuries</a:t>
            </a:r>
          </a:p>
          <a:p>
            <a:r>
              <a:rPr lang="en-IN" sz="1800" dirty="0"/>
              <a:t>2000 – TripAdvisor is founded</a:t>
            </a:r>
          </a:p>
          <a:p>
            <a:r>
              <a:rPr lang="en-IN" sz="1800" dirty="0"/>
              <a:t>2001 – September 11 terrorist attacks in New York changed the aviation industry forever, with new rules and procedures implemented</a:t>
            </a:r>
          </a:p>
          <a:p>
            <a:r>
              <a:rPr lang="en-IN" sz="1800" dirty="0"/>
              <a:t>2002 – The Euro is introduced, making travel &amp; trade easier across Europe</a:t>
            </a:r>
          </a:p>
          <a:p>
            <a:r>
              <a:rPr lang="en-IN" sz="1800" dirty="0"/>
              <a:t>2007 – Airbnb was launched, sparking demand for the sharing economy in tourism</a:t>
            </a:r>
          </a:p>
          <a:p>
            <a:r>
              <a:rPr lang="en-IN" sz="1800" dirty="0"/>
              <a:t>2011 – Google provides an online flight-booking service, Google Flights, to the public</a:t>
            </a:r>
          </a:p>
          <a:p>
            <a:r>
              <a:rPr lang="en-IN" sz="1800" dirty="0"/>
              <a:t>2020 – The Global Corona halted tourism worldwide as a result of lockdown and boarder closures</a:t>
            </a:r>
          </a:p>
          <a:p>
            <a:endParaRPr lang="en-IN" sz="1800" dirty="0"/>
          </a:p>
        </p:txBody>
      </p:sp>
      <p:pic>
        <p:nvPicPr>
          <p:cNvPr id="7" name="Picture 6">
            <a:extLst>
              <a:ext uri="{FF2B5EF4-FFF2-40B4-BE49-F238E27FC236}">
                <a16:creationId xmlns="" xmlns:a16="http://schemas.microsoft.com/office/drawing/2014/main" id="{95B449A3-748E-A4EB-C7DB-11E82A3703BB}"/>
              </a:ext>
            </a:extLst>
          </p:cNvPr>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5105400" y="5171968"/>
            <a:ext cx="2695575" cy="1695450"/>
          </a:xfrm>
          <a:prstGeom prst="rect">
            <a:avLst/>
          </a:prstGeom>
        </p:spPr>
      </p:pic>
    </p:spTree>
    <p:extLst>
      <p:ext uri="{BB962C8B-B14F-4D97-AF65-F5344CB8AC3E}">
        <p14:creationId xmlns="" xmlns:p14="http://schemas.microsoft.com/office/powerpoint/2010/main" val="22238685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762000"/>
          </a:xfrm>
        </p:spPr>
        <p:txBody>
          <a:bodyPr>
            <a:normAutofit fontScale="90000"/>
          </a:bodyPr>
          <a:lstStyle/>
          <a:p>
            <a:pPr algn="l"/>
            <a:r>
              <a:rPr lang="en-US" dirty="0"/>
              <a:t/>
            </a:r>
            <a:br>
              <a:rPr lang="en-US" dirty="0"/>
            </a:br>
            <a:r>
              <a:rPr lang="en-US" dirty="0">
                <a:solidFill>
                  <a:srgbClr val="C00000"/>
                </a:solidFill>
              </a:rPr>
              <a:t>TS 1 UNIT 4      TOURISM SYSTEM</a:t>
            </a:r>
          </a:p>
        </p:txBody>
      </p:sp>
      <p:sp>
        <p:nvSpPr>
          <p:cNvPr id="3" name="Content Placeholder 2"/>
          <p:cNvSpPr>
            <a:spLocks noGrp="1"/>
          </p:cNvSpPr>
          <p:nvPr>
            <p:ph idx="1"/>
          </p:nvPr>
        </p:nvSpPr>
        <p:spPr>
          <a:xfrm>
            <a:off x="152400" y="685800"/>
            <a:ext cx="8915400" cy="6019800"/>
          </a:xfrm>
          <a:noFill/>
        </p:spPr>
        <p:txBody>
          <a:bodyPr>
            <a:normAutofit/>
          </a:bodyPr>
          <a:lstStyle/>
          <a:p>
            <a:pPr marL="0" indent="0">
              <a:buNone/>
            </a:pPr>
            <a:r>
              <a:rPr lang="en-US" sz="1800" b="1" i="1" dirty="0">
                <a:solidFill>
                  <a:srgbClr val="C00000"/>
                </a:solidFill>
              </a:rPr>
              <a:t>The conceptual approach which helps to identify the dynamic elements of tourism</a:t>
            </a:r>
          </a:p>
          <a:p>
            <a:pPr marL="0" indent="0">
              <a:buNone/>
            </a:pPr>
            <a:r>
              <a:rPr lang="en-US" sz="2400" dirty="0">
                <a:solidFill>
                  <a:srgbClr val="C00000"/>
                </a:solidFill>
              </a:rPr>
              <a:t>			Tourism framework</a:t>
            </a:r>
          </a:p>
          <a:p>
            <a:pPr marL="0" indent="0">
              <a:buNone/>
            </a:pPr>
            <a:endParaRPr lang="en-US" sz="2400" dirty="0">
              <a:solidFill>
                <a:schemeClr val="tx1">
                  <a:lumMod val="95000"/>
                  <a:lumOff val="5000"/>
                </a:schemeClr>
              </a:solidFill>
            </a:endParaRPr>
          </a:p>
        </p:txBody>
      </p:sp>
      <p:sp>
        <p:nvSpPr>
          <p:cNvPr id="4" name="Rectangle 3"/>
          <p:cNvSpPr/>
          <p:nvPr/>
        </p:nvSpPr>
        <p:spPr>
          <a:xfrm>
            <a:off x="394855" y="1600200"/>
            <a:ext cx="3958936" cy="3948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lumMod val="95000"/>
                    <a:lumOff val="5000"/>
                  </a:schemeClr>
                </a:solidFill>
              </a:rPr>
              <a:t>HISTORY, CONCEPTS,PRICCIPLES, POTENTIALS</a:t>
            </a:r>
          </a:p>
        </p:txBody>
      </p:sp>
      <p:sp>
        <p:nvSpPr>
          <p:cNvPr id="5" name="Rectangle 4"/>
          <p:cNvSpPr/>
          <p:nvPr/>
        </p:nvSpPr>
        <p:spPr>
          <a:xfrm>
            <a:off x="4191000" y="2152651"/>
            <a:ext cx="1143000" cy="4017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rPr>
              <a:t>SUPPLY</a:t>
            </a:r>
          </a:p>
        </p:txBody>
      </p:sp>
      <p:sp>
        <p:nvSpPr>
          <p:cNvPr id="6" name="Rectangle 5"/>
          <p:cNvSpPr/>
          <p:nvPr/>
        </p:nvSpPr>
        <p:spPr>
          <a:xfrm>
            <a:off x="4762501" y="1645229"/>
            <a:ext cx="4152900" cy="3498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95000"/>
                    <a:lumOff val="5000"/>
                  </a:schemeClr>
                </a:solidFill>
              </a:rPr>
              <a:t>PHPHENOMENON</a:t>
            </a:r>
            <a:r>
              <a:rPr lang="en-US" sz="1400" dirty="0"/>
              <a:t> O </a:t>
            </a:r>
            <a:r>
              <a:rPr lang="en-US" sz="1400" dirty="0">
                <a:solidFill>
                  <a:schemeClr val="tx1">
                    <a:lumMod val="95000"/>
                    <a:lumOff val="5000"/>
                  </a:schemeClr>
                </a:solidFill>
              </a:rPr>
              <a:t>OF</a:t>
            </a:r>
            <a:r>
              <a:rPr lang="en-US" sz="1400" dirty="0"/>
              <a:t>  </a:t>
            </a:r>
            <a:r>
              <a:rPr lang="en-US" sz="1400" dirty="0">
                <a:solidFill>
                  <a:schemeClr val="tx1">
                    <a:lumMod val="95000"/>
                    <a:lumOff val="5000"/>
                  </a:schemeClr>
                </a:solidFill>
              </a:rPr>
              <a:t>TOURISM</a:t>
            </a:r>
            <a:r>
              <a:rPr lang="en-US" sz="1400" dirty="0"/>
              <a:t> Of TOURISM</a:t>
            </a:r>
          </a:p>
        </p:txBody>
      </p:sp>
      <p:sp>
        <p:nvSpPr>
          <p:cNvPr id="7" name="Rectangle 6"/>
          <p:cNvSpPr/>
          <p:nvPr/>
        </p:nvSpPr>
        <p:spPr>
          <a:xfrm>
            <a:off x="436417" y="2180357"/>
            <a:ext cx="11430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95000"/>
                    <a:lumOff val="5000"/>
                  </a:schemeClr>
                </a:solidFill>
              </a:rPr>
              <a:t>DEMAND</a:t>
            </a:r>
          </a:p>
        </p:txBody>
      </p:sp>
      <p:sp>
        <p:nvSpPr>
          <p:cNvPr id="8" name="Rectangle 7"/>
          <p:cNvSpPr/>
          <p:nvPr/>
        </p:nvSpPr>
        <p:spPr>
          <a:xfrm>
            <a:off x="2337953" y="2180361"/>
            <a:ext cx="1143000" cy="37407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lumMod val="95000"/>
                    <a:lumOff val="5000"/>
                  </a:schemeClr>
                </a:solidFill>
              </a:rPr>
              <a:t>SYSTEM</a:t>
            </a:r>
          </a:p>
        </p:txBody>
      </p:sp>
      <p:sp>
        <p:nvSpPr>
          <p:cNvPr id="9" name="Rectangle 8"/>
          <p:cNvSpPr/>
          <p:nvPr/>
        </p:nvSpPr>
        <p:spPr>
          <a:xfrm>
            <a:off x="432955" y="3048003"/>
            <a:ext cx="2691247" cy="5680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95000"/>
                    <a:lumOff val="5000"/>
                  </a:schemeClr>
                </a:solidFill>
              </a:rPr>
              <a:t>Tourist Propensities Constraints, Behaviour</a:t>
            </a:r>
          </a:p>
        </p:txBody>
      </p:sp>
      <p:sp>
        <p:nvSpPr>
          <p:cNvPr id="10" name="Rectangle 9"/>
          <p:cNvSpPr/>
          <p:nvPr/>
        </p:nvSpPr>
        <p:spPr>
          <a:xfrm>
            <a:off x="5867403" y="2152654"/>
            <a:ext cx="3047999" cy="5230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GEO</a:t>
            </a:r>
            <a:r>
              <a:rPr lang="en-US" sz="1400" dirty="0">
                <a:solidFill>
                  <a:schemeClr val="tx1">
                    <a:lumMod val="95000"/>
                    <a:lumOff val="5000"/>
                  </a:schemeClr>
                </a:solidFill>
              </a:rPr>
              <a:t>GEOGRAPHY ATTRACTION INFRASTRUCTURE SUPERSTRUCTURE</a:t>
            </a:r>
            <a:endParaRPr lang="en-US" sz="1400" dirty="0"/>
          </a:p>
        </p:txBody>
      </p:sp>
      <p:sp>
        <p:nvSpPr>
          <p:cNvPr id="11" name="Rectangle 10"/>
          <p:cNvSpPr/>
          <p:nvPr/>
        </p:nvSpPr>
        <p:spPr>
          <a:xfrm>
            <a:off x="3434193" y="3972792"/>
            <a:ext cx="2209800" cy="21820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95000"/>
                    <a:lumOff val="5000"/>
                  </a:schemeClr>
                </a:solidFill>
              </a:rPr>
              <a:t>MANAGEMENT</a:t>
            </a:r>
          </a:p>
        </p:txBody>
      </p:sp>
      <p:sp>
        <p:nvSpPr>
          <p:cNvPr id="12" name="Rectangle 11"/>
          <p:cNvSpPr/>
          <p:nvPr/>
        </p:nvSpPr>
        <p:spPr>
          <a:xfrm>
            <a:off x="536859" y="4398821"/>
            <a:ext cx="1042561" cy="20781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95000"/>
                    <a:lumOff val="5000"/>
                  </a:schemeClr>
                </a:solidFill>
              </a:rPr>
              <a:t>POLICY</a:t>
            </a:r>
          </a:p>
        </p:txBody>
      </p:sp>
      <p:sp>
        <p:nvSpPr>
          <p:cNvPr id="13" name="Rectangle 12"/>
          <p:cNvSpPr/>
          <p:nvPr/>
        </p:nvSpPr>
        <p:spPr>
          <a:xfrm>
            <a:off x="3480952" y="3048000"/>
            <a:ext cx="3986648" cy="533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lumMod val="95000"/>
                    <a:lumOff val="5000"/>
                  </a:schemeClr>
                </a:solidFill>
              </a:rPr>
              <a:t>TRANSPORT COMMUNICATION PROMOTION </a:t>
            </a:r>
          </a:p>
          <a:p>
            <a:r>
              <a:rPr lang="en-US" sz="1400" dirty="0">
                <a:solidFill>
                  <a:schemeClr val="tx1">
                    <a:lumMod val="95000"/>
                    <a:lumOff val="5000"/>
                  </a:schemeClr>
                </a:solidFill>
              </a:rPr>
              <a:t>OPERATION</a:t>
            </a:r>
          </a:p>
        </p:txBody>
      </p:sp>
      <p:sp>
        <p:nvSpPr>
          <p:cNvPr id="14" name="Rectangle 13"/>
          <p:cNvSpPr/>
          <p:nvPr/>
        </p:nvSpPr>
        <p:spPr>
          <a:xfrm>
            <a:off x="7370616" y="5701145"/>
            <a:ext cx="1143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95000"/>
                    <a:lumOff val="5000"/>
                  </a:schemeClr>
                </a:solidFill>
              </a:rPr>
              <a:t>TOURIST</a:t>
            </a:r>
          </a:p>
        </p:txBody>
      </p:sp>
      <p:sp>
        <p:nvSpPr>
          <p:cNvPr id="15" name="Rectangle 14"/>
          <p:cNvSpPr/>
          <p:nvPr/>
        </p:nvSpPr>
        <p:spPr>
          <a:xfrm>
            <a:off x="415635" y="5638800"/>
            <a:ext cx="1979468"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95000"/>
                    <a:lumOff val="5000"/>
                  </a:schemeClr>
                </a:solidFill>
              </a:rPr>
              <a:t>ORGANISATIONAL</a:t>
            </a:r>
          </a:p>
        </p:txBody>
      </p:sp>
      <p:sp>
        <p:nvSpPr>
          <p:cNvPr id="16" name="Rectangle 15"/>
          <p:cNvSpPr/>
          <p:nvPr/>
        </p:nvSpPr>
        <p:spPr>
          <a:xfrm>
            <a:off x="4187535" y="5084617"/>
            <a:ext cx="1143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95000"/>
                    <a:lumOff val="5000"/>
                  </a:schemeClr>
                </a:solidFill>
              </a:rPr>
              <a:t>IMPACTS</a:t>
            </a:r>
          </a:p>
        </p:txBody>
      </p:sp>
      <p:sp>
        <p:nvSpPr>
          <p:cNvPr id="17" name="Rectangle 16"/>
          <p:cNvSpPr/>
          <p:nvPr/>
        </p:nvSpPr>
        <p:spPr>
          <a:xfrm>
            <a:off x="4248150" y="5524500"/>
            <a:ext cx="1089315"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95000"/>
                    <a:lumOff val="5000"/>
                  </a:schemeClr>
                </a:solidFill>
              </a:rPr>
              <a:t>HOST</a:t>
            </a:r>
          </a:p>
        </p:txBody>
      </p:sp>
      <p:sp>
        <p:nvSpPr>
          <p:cNvPr id="18" name="Rectangle 17"/>
          <p:cNvSpPr/>
          <p:nvPr/>
        </p:nvSpPr>
        <p:spPr>
          <a:xfrm>
            <a:off x="228600" y="2102427"/>
            <a:ext cx="8839200" cy="163137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1936174" y="4398821"/>
            <a:ext cx="1188028" cy="20781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2">
                    <a:lumMod val="10000"/>
                  </a:schemeClr>
                </a:solidFill>
              </a:rPr>
              <a:t>PLANNING</a:t>
            </a:r>
          </a:p>
        </p:txBody>
      </p:sp>
      <p:sp>
        <p:nvSpPr>
          <p:cNvPr id="20" name="Rectangle 19"/>
          <p:cNvSpPr/>
          <p:nvPr/>
        </p:nvSpPr>
        <p:spPr>
          <a:xfrm>
            <a:off x="3383968" y="4384966"/>
            <a:ext cx="1340429" cy="20781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95000"/>
                    <a:lumOff val="5000"/>
                  </a:schemeClr>
                </a:solidFill>
              </a:rPr>
              <a:t>EDUCATION</a:t>
            </a:r>
          </a:p>
        </p:txBody>
      </p:sp>
      <p:sp>
        <p:nvSpPr>
          <p:cNvPr id="21" name="Rectangle 20"/>
          <p:cNvSpPr/>
          <p:nvPr/>
        </p:nvSpPr>
        <p:spPr>
          <a:xfrm>
            <a:off x="5004953" y="4343403"/>
            <a:ext cx="1371600" cy="24938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95000"/>
                    <a:lumOff val="5000"/>
                  </a:schemeClr>
                </a:solidFill>
              </a:rPr>
              <a:t>MARKETING</a:t>
            </a:r>
          </a:p>
        </p:txBody>
      </p:sp>
      <p:sp>
        <p:nvSpPr>
          <p:cNvPr id="22" name="Rectangle 21"/>
          <p:cNvSpPr/>
          <p:nvPr/>
        </p:nvSpPr>
        <p:spPr>
          <a:xfrm>
            <a:off x="6625935" y="4384964"/>
            <a:ext cx="1143000" cy="20781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95000"/>
                    <a:lumOff val="5000"/>
                  </a:schemeClr>
                </a:solidFill>
              </a:rPr>
              <a:t>FINANCE</a:t>
            </a:r>
          </a:p>
        </p:txBody>
      </p:sp>
      <p:sp>
        <p:nvSpPr>
          <p:cNvPr id="23" name="Rectangle 22"/>
          <p:cNvSpPr/>
          <p:nvPr/>
        </p:nvSpPr>
        <p:spPr>
          <a:xfrm>
            <a:off x="394854" y="3886200"/>
            <a:ext cx="8368147"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6838950" y="6345381"/>
            <a:ext cx="1924051" cy="2355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95000"/>
                    <a:lumOff val="5000"/>
                  </a:schemeClr>
                </a:solidFill>
              </a:rPr>
              <a:t>ENVIRONMENTAL</a:t>
            </a:r>
          </a:p>
        </p:txBody>
      </p:sp>
      <p:sp>
        <p:nvSpPr>
          <p:cNvPr id="25" name="Rectangle 24"/>
          <p:cNvSpPr/>
          <p:nvPr/>
        </p:nvSpPr>
        <p:spPr>
          <a:xfrm>
            <a:off x="3758044" y="6345381"/>
            <a:ext cx="1932711" cy="2355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95000"/>
                    <a:lumOff val="5000"/>
                  </a:schemeClr>
                </a:solidFill>
              </a:rPr>
              <a:t>SOCIO- CULTURAL</a:t>
            </a:r>
          </a:p>
        </p:txBody>
      </p:sp>
      <p:sp>
        <p:nvSpPr>
          <p:cNvPr id="26" name="Rectangle 25"/>
          <p:cNvSpPr/>
          <p:nvPr/>
        </p:nvSpPr>
        <p:spPr>
          <a:xfrm>
            <a:off x="507421" y="6345381"/>
            <a:ext cx="1473781" cy="2355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95000"/>
                    <a:lumOff val="5000"/>
                  </a:schemeClr>
                </a:solidFill>
              </a:rPr>
              <a:t>ECONOMIC</a:t>
            </a:r>
          </a:p>
        </p:txBody>
      </p:sp>
      <p:sp>
        <p:nvSpPr>
          <p:cNvPr id="27" name="Rectangle 26"/>
          <p:cNvSpPr/>
          <p:nvPr/>
        </p:nvSpPr>
        <p:spPr>
          <a:xfrm>
            <a:off x="3733795" y="5846619"/>
            <a:ext cx="1859973" cy="1905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95000"/>
                    <a:lumOff val="5000"/>
                  </a:schemeClr>
                </a:solidFill>
              </a:rPr>
              <a:t>GOAL MAXIMATION</a:t>
            </a:r>
          </a:p>
        </p:txBody>
      </p:sp>
      <p:sp>
        <p:nvSpPr>
          <p:cNvPr id="28" name="Rectangle 27"/>
          <p:cNvSpPr/>
          <p:nvPr/>
        </p:nvSpPr>
        <p:spPr>
          <a:xfrm>
            <a:off x="228601" y="5029200"/>
            <a:ext cx="8686800" cy="1676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0" name="Straight Arrow Connector 29"/>
          <p:cNvCxnSpPr>
            <a:stCxn id="4" idx="3"/>
          </p:cNvCxnSpPr>
          <p:nvPr/>
        </p:nvCxnSpPr>
        <p:spPr>
          <a:xfrm>
            <a:off x="4353791" y="1797628"/>
            <a:ext cx="37060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2590800" y="1977738"/>
            <a:ext cx="0" cy="12469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10" idx="1"/>
          </p:cNvCxnSpPr>
          <p:nvPr/>
        </p:nvCxnSpPr>
        <p:spPr>
          <a:xfrm flipH="1" flipV="1">
            <a:off x="5334000" y="2414158"/>
            <a:ext cx="533400"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2209802" y="2675660"/>
            <a:ext cx="2143991" cy="24245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95000"/>
                    <a:lumOff val="5000"/>
                  </a:schemeClr>
                </a:solidFill>
              </a:rPr>
              <a:t>LINK COMPONENT</a:t>
            </a:r>
          </a:p>
        </p:txBody>
      </p:sp>
      <p:cxnSp>
        <p:nvCxnSpPr>
          <p:cNvPr id="39" name="Straight Arrow Connector 38"/>
          <p:cNvCxnSpPr>
            <a:stCxn id="7" idx="2"/>
          </p:cNvCxnSpPr>
          <p:nvPr/>
        </p:nvCxnSpPr>
        <p:spPr>
          <a:xfrm>
            <a:off x="1007917" y="2561360"/>
            <a:ext cx="0" cy="48664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1405369" y="2554431"/>
            <a:ext cx="0" cy="242456"/>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endCxn id="37" idx="1"/>
          </p:cNvCxnSpPr>
          <p:nvPr/>
        </p:nvCxnSpPr>
        <p:spPr>
          <a:xfrm>
            <a:off x="1405372" y="2796887"/>
            <a:ext cx="804431"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a:stCxn id="5" idx="2"/>
          </p:cNvCxnSpPr>
          <p:nvPr/>
        </p:nvCxnSpPr>
        <p:spPr>
          <a:xfrm>
            <a:off x="4762500" y="2554431"/>
            <a:ext cx="0" cy="242456"/>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endCxn id="37" idx="3"/>
          </p:cNvCxnSpPr>
          <p:nvPr/>
        </p:nvCxnSpPr>
        <p:spPr>
          <a:xfrm flipH="1">
            <a:off x="4353793" y="2796887"/>
            <a:ext cx="40524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a:off x="4724395" y="4800600"/>
            <a:ext cx="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a:stCxn id="18" idx="2"/>
            <a:endCxn id="23" idx="0"/>
          </p:cNvCxnSpPr>
          <p:nvPr/>
        </p:nvCxnSpPr>
        <p:spPr>
          <a:xfrm flipH="1">
            <a:off x="4578930" y="3733800"/>
            <a:ext cx="69273"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a:stCxn id="12" idx="3"/>
            <a:endCxn id="19" idx="1"/>
          </p:cNvCxnSpPr>
          <p:nvPr/>
        </p:nvCxnSpPr>
        <p:spPr>
          <a:xfrm>
            <a:off x="1579418" y="4502728"/>
            <a:ext cx="3567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a:stCxn id="19" idx="3"/>
            <a:endCxn id="20" idx="1"/>
          </p:cNvCxnSpPr>
          <p:nvPr/>
        </p:nvCxnSpPr>
        <p:spPr>
          <a:xfrm flipV="1">
            <a:off x="3124202" y="4488875"/>
            <a:ext cx="259764" cy="13855"/>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Straight Connector 92"/>
          <p:cNvCxnSpPr>
            <a:stCxn id="21" idx="3"/>
          </p:cNvCxnSpPr>
          <p:nvPr/>
        </p:nvCxnSpPr>
        <p:spPr>
          <a:xfrm>
            <a:off x="6376556" y="4468092"/>
            <a:ext cx="25284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Straight Connector 96"/>
          <p:cNvCxnSpPr>
            <a:stCxn id="20" idx="3"/>
            <a:endCxn id="21" idx="1"/>
          </p:cNvCxnSpPr>
          <p:nvPr/>
        </p:nvCxnSpPr>
        <p:spPr>
          <a:xfrm flipV="1">
            <a:off x="4724398" y="4468094"/>
            <a:ext cx="280559" cy="20783"/>
          </a:xfrm>
          <a:prstGeom prst="line">
            <a:avLst/>
          </a:prstGeom>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a:off x="1415762" y="5430981"/>
            <a:ext cx="639560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3" name="Straight Arrow Connector 102"/>
          <p:cNvCxnSpPr>
            <a:endCxn id="15" idx="0"/>
          </p:cNvCxnSpPr>
          <p:nvPr/>
        </p:nvCxnSpPr>
        <p:spPr>
          <a:xfrm flipH="1">
            <a:off x="1405372" y="5430984"/>
            <a:ext cx="10391" cy="2078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5" name="Straight Arrow Connector 104"/>
          <p:cNvCxnSpPr>
            <a:stCxn id="16" idx="2"/>
            <a:endCxn id="17" idx="0"/>
          </p:cNvCxnSpPr>
          <p:nvPr/>
        </p:nvCxnSpPr>
        <p:spPr>
          <a:xfrm>
            <a:off x="4759038" y="5313220"/>
            <a:ext cx="33771" cy="21128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7" name="Straight Arrow Connector 106"/>
          <p:cNvCxnSpPr/>
          <p:nvPr/>
        </p:nvCxnSpPr>
        <p:spPr>
          <a:xfrm>
            <a:off x="7768935" y="5430982"/>
            <a:ext cx="0" cy="2701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1" name="Straight Arrow Connector 110"/>
          <p:cNvCxnSpPr>
            <a:stCxn id="27" idx="2"/>
            <a:endCxn id="25" idx="0"/>
          </p:cNvCxnSpPr>
          <p:nvPr/>
        </p:nvCxnSpPr>
        <p:spPr>
          <a:xfrm>
            <a:off x="4663780" y="6037122"/>
            <a:ext cx="60619" cy="3082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a:off x="1058137" y="6191249"/>
            <a:ext cx="688398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Arrow Connector 123"/>
          <p:cNvCxnSpPr/>
          <p:nvPr/>
        </p:nvCxnSpPr>
        <p:spPr>
          <a:xfrm>
            <a:off x="1066800" y="6191252"/>
            <a:ext cx="0" cy="15413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0" name="Straight Arrow Connector 129"/>
          <p:cNvCxnSpPr/>
          <p:nvPr/>
        </p:nvCxnSpPr>
        <p:spPr>
          <a:xfrm>
            <a:off x="7942116" y="6191250"/>
            <a:ext cx="0" cy="1541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23076021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533400"/>
          </a:xfrm>
        </p:spPr>
        <p:txBody>
          <a:bodyPr>
            <a:noAutofit/>
          </a:bodyPr>
          <a:lstStyle/>
          <a:p>
            <a:r>
              <a:rPr lang="en-US" sz="4000" dirty="0">
                <a:solidFill>
                  <a:srgbClr val="C00000"/>
                </a:solidFill>
              </a:rPr>
              <a:t>CONCEPTS</a:t>
            </a:r>
          </a:p>
        </p:txBody>
      </p:sp>
      <p:sp>
        <p:nvSpPr>
          <p:cNvPr id="3" name="Content Placeholder 2"/>
          <p:cNvSpPr>
            <a:spLocks noGrp="1"/>
          </p:cNvSpPr>
          <p:nvPr>
            <p:ph idx="1"/>
          </p:nvPr>
        </p:nvSpPr>
        <p:spPr>
          <a:xfrm>
            <a:off x="228600" y="609600"/>
            <a:ext cx="8686800" cy="6019800"/>
          </a:xfrm>
        </p:spPr>
        <p:txBody>
          <a:bodyPr/>
          <a:lstStyle/>
          <a:p>
            <a:pPr>
              <a:buFont typeface="Wingdings" panose="05000000000000000000" pitchFamily="2" charset="2"/>
              <a:buChar char="Ø"/>
            </a:pPr>
            <a:r>
              <a:rPr lang="en-US" dirty="0">
                <a:solidFill>
                  <a:srgbClr val="C00000"/>
                </a:solidFill>
              </a:rPr>
              <a:t>Time- Work- Leisure- Tourism Implications</a:t>
            </a:r>
          </a:p>
          <a:p>
            <a:endParaRPr lang="en-US" dirty="0">
              <a:solidFill>
                <a:schemeClr val="tx1">
                  <a:lumMod val="95000"/>
                  <a:lumOff val="5000"/>
                </a:schemeClr>
              </a:solidFill>
            </a:endParaRPr>
          </a:p>
        </p:txBody>
      </p:sp>
      <p:sp>
        <p:nvSpPr>
          <p:cNvPr id="4" name="Rectangle 3"/>
          <p:cNvSpPr/>
          <p:nvPr/>
        </p:nvSpPr>
        <p:spPr>
          <a:xfrm>
            <a:off x="765464" y="1371600"/>
            <a:ext cx="2511136"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lumMod val="95000"/>
                    <a:lumOff val="5000"/>
                  </a:schemeClr>
                </a:solidFill>
              </a:rPr>
              <a:t>EDUCATION, TRAINING</a:t>
            </a:r>
          </a:p>
        </p:txBody>
      </p:sp>
      <p:sp>
        <p:nvSpPr>
          <p:cNvPr id="7" name="Rectangle 6"/>
          <p:cNvSpPr/>
          <p:nvPr/>
        </p:nvSpPr>
        <p:spPr>
          <a:xfrm>
            <a:off x="848591" y="2057400"/>
            <a:ext cx="20574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lumMod val="95000"/>
                    <a:lumOff val="5000"/>
                  </a:schemeClr>
                </a:solidFill>
              </a:rPr>
              <a:t>WORK</a:t>
            </a:r>
          </a:p>
        </p:txBody>
      </p:sp>
      <p:sp>
        <p:nvSpPr>
          <p:cNvPr id="8" name="Rectangle 7"/>
          <p:cNvSpPr/>
          <p:nvPr/>
        </p:nvSpPr>
        <p:spPr>
          <a:xfrm>
            <a:off x="5372100" y="1371600"/>
            <a:ext cx="2057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lumMod val="95000"/>
                    <a:lumOff val="5000"/>
                  </a:schemeClr>
                </a:solidFill>
              </a:rPr>
              <a:t>TIME</a:t>
            </a:r>
          </a:p>
        </p:txBody>
      </p:sp>
      <p:sp>
        <p:nvSpPr>
          <p:cNvPr id="9" name="Rectangle 8"/>
          <p:cNvSpPr/>
          <p:nvPr/>
        </p:nvSpPr>
        <p:spPr>
          <a:xfrm>
            <a:off x="848591" y="2895603"/>
            <a:ext cx="2057400" cy="37407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lumMod val="95000"/>
                    <a:lumOff val="5000"/>
                  </a:schemeClr>
                </a:solidFill>
              </a:rPr>
              <a:t>BUSINESS</a:t>
            </a:r>
          </a:p>
        </p:txBody>
      </p:sp>
      <p:sp>
        <p:nvSpPr>
          <p:cNvPr id="10" name="Rectangle 9"/>
          <p:cNvSpPr/>
          <p:nvPr/>
        </p:nvSpPr>
        <p:spPr>
          <a:xfrm>
            <a:off x="1790701" y="3505200"/>
            <a:ext cx="12573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TR</a:t>
            </a:r>
            <a:r>
              <a:rPr lang="en-US" dirty="0">
                <a:solidFill>
                  <a:schemeClr val="tx1">
                    <a:lumMod val="95000"/>
                    <a:lumOff val="5000"/>
                  </a:schemeClr>
                </a:solidFill>
              </a:rPr>
              <a:t>TRAVEL</a:t>
            </a:r>
            <a:endParaRPr lang="en-US" dirty="0"/>
          </a:p>
        </p:txBody>
      </p:sp>
      <p:sp>
        <p:nvSpPr>
          <p:cNvPr id="11" name="Rectangle 10"/>
          <p:cNvSpPr/>
          <p:nvPr/>
        </p:nvSpPr>
        <p:spPr>
          <a:xfrm>
            <a:off x="3619500" y="2078182"/>
            <a:ext cx="2057400" cy="28401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lumMod val="95000"/>
                    <a:lumOff val="5000"/>
                  </a:schemeClr>
                </a:solidFill>
              </a:rPr>
              <a:t>SURVIVAL</a:t>
            </a:r>
          </a:p>
        </p:txBody>
      </p:sp>
      <p:sp>
        <p:nvSpPr>
          <p:cNvPr id="12" name="Rectangle 11"/>
          <p:cNvSpPr/>
          <p:nvPr/>
        </p:nvSpPr>
        <p:spPr>
          <a:xfrm>
            <a:off x="6172200" y="2029693"/>
            <a:ext cx="2057400" cy="33250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lumMod val="95000"/>
                    <a:lumOff val="5000"/>
                  </a:schemeClr>
                </a:solidFill>
              </a:rPr>
              <a:t>RECREATION</a:t>
            </a:r>
          </a:p>
        </p:txBody>
      </p:sp>
      <p:sp>
        <p:nvSpPr>
          <p:cNvPr id="13" name="Rectangle 12"/>
          <p:cNvSpPr/>
          <p:nvPr/>
        </p:nvSpPr>
        <p:spPr>
          <a:xfrm>
            <a:off x="2666995" y="4267200"/>
            <a:ext cx="2057400" cy="533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lumMod val="95000"/>
                    <a:lumOff val="5000"/>
                  </a:schemeClr>
                </a:solidFill>
              </a:rPr>
              <a:t>LEISURE</a:t>
            </a:r>
            <a:endParaRPr lang="en-US" dirty="0"/>
          </a:p>
        </p:txBody>
      </p:sp>
      <p:sp>
        <p:nvSpPr>
          <p:cNvPr id="14" name="Rectangle 13"/>
          <p:cNvSpPr/>
          <p:nvPr/>
        </p:nvSpPr>
        <p:spPr>
          <a:xfrm>
            <a:off x="3867151" y="5867400"/>
            <a:ext cx="20574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lumMod val="95000"/>
                    <a:lumOff val="5000"/>
                  </a:schemeClr>
                </a:solidFill>
              </a:rPr>
              <a:t>PLEASURE</a:t>
            </a:r>
          </a:p>
        </p:txBody>
      </p:sp>
      <p:sp>
        <p:nvSpPr>
          <p:cNvPr id="15" name="Rectangle 14"/>
          <p:cNvSpPr/>
          <p:nvPr/>
        </p:nvSpPr>
        <p:spPr>
          <a:xfrm>
            <a:off x="6705600" y="4287982"/>
            <a:ext cx="2057400" cy="51261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lumMod val="95000"/>
                    <a:lumOff val="5000"/>
                  </a:schemeClr>
                </a:solidFill>
              </a:rPr>
              <a:t>TOURISM</a:t>
            </a:r>
          </a:p>
        </p:txBody>
      </p:sp>
      <p:cxnSp>
        <p:nvCxnSpPr>
          <p:cNvPr id="17" name="Straight Connector 16"/>
          <p:cNvCxnSpPr>
            <a:stCxn id="4" idx="3"/>
            <a:endCxn id="8" idx="1"/>
          </p:cNvCxnSpPr>
          <p:nvPr/>
        </p:nvCxnSpPr>
        <p:spPr>
          <a:xfrm>
            <a:off x="3276601" y="1562100"/>
            <a:ext cx="20955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8" idx="3"/>
          </p:cNvCxnSpPr>
          <p:nvPr/>
        </p:nvCxnSpPr>
        <p:spPr>
          <a:xfrm>
            <a:off x="7429501" y="1562100"/>
            <a:ext cx="4191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7848600" y="1562102"/>
            <a:ext cx="0" cy="467591"/>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7848600" y="2362202"/>
            <a:ext cx="0" cy="19050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7848600" y="4800600"/>
            <a:ext cx="0" cy="609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H="1">
            <a:off x="3695694" y="5410200"/>
            <a:ext cx="415290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H="1">
            <a:off x="1524002" y="5410200"/>
            <a:ext cx="217169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V="1">
            <a:off x="1524000" y="3314701"/>
            <a:ext cx="0" cy="2095501"/>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1877291" y="1752601"/>
            <a:ext cx="0" cy="277091"/>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7" idx="2"/>
          </p:cNvCxnSpPr>
          <p:nvPr/>
        </p:nvCxnSpPr>
        <p:spPr>
          <a:xfrm>
            <a:off x="1877291" y="2362200"/>
            <a:ext cx="0" cy="533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4648200" y="2362201"/>
            <a:ext cx="0" cy="720436"/>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3429000" y="2220195"/>
            <a:ext cx="0" cy="2067791"/>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H="1">
            <a:off x="3429000" y="3082636"/>
            <a:ext cx="1219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2905993" y="2220191"/>
            <a:ext cx="713509"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stCxn id="11" idx="3"/>
          </p:cNvCxnSpPr>
          <p:nvPr/>
        </p:nvCxnSpPr>
        <p:spPr>
          <a:xfrm>
            <a:off x="5676901" y="2220191"/>
            <a:ext cx="495300"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a:off x="4895851" y="5410200"/>
            <a:ext cx="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7" name="Isosceles Triangle 56"/>
          <p:cNvSpPr/>
          <p:nvPr/>
        </p:nvSpPr>
        <p:spPr>
          <a:xfrm>
            <a:off x="7734301" y="2985659"/>
            <a:ext cx="266700" cy="13421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Isosceles Triangle 58"/>
          <p:cNvSpPr/>
          <p:nvPr/>
        </p:nvSpPr>
        <p:spPr>
          <a:xfrm rot="15796949" flipV="1">
            <a:off x="2867247" y="5341714"/>
            <a:ext cx="179927" cy="16731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Isosceles Triangle 60"/>
          <p:cNvSpPr/>
          <p:nvPr/>
        </p:nvSpPr>
        <p:spPr>
          <a:xfrm rot="16355484">
            <a:off x="6153875" y="5326371"/>
            <a:ext cx="312244" cy="16766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 xmlns:p14="http://schemas.microsoft.com/office/powerpoint/2010/main" val="637772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dirty="0">
                <a:solidFill>
                  <a:srgbClr val="C00000"/>
                </a:solidFill>
              </a:rPr>
              <a:t>PEOPLE AND THEIR ENVIRONMENT</a:t>
            </a:r>
          </a:p>
        </p:txBody>
      </p:sp>
      <p:sp>
        <p:nvSpPr>
          <p:cNvPr id="3" name="Content Placeholder 2"/>
          <p:cNvSpPr>
            <a:spLocks noGrp="1"/>
          </p:cNvSpPr>
          <p:nvPr>
            <p:ph idx="1"/>
          </p:nvPr>
        </p:nvSpPr>
        <p:spPr>
          <a:xfrm>
            <a:off x="228600" y="685800"/>
            <a:ext cx="8915400" cy="6400800"/>
          </a:xfrm>
        </p:spPr>
        <p:txBody>
          <a:bodyPr>
            <a:normAutofit lnSpcReduction="10000"/>
          </a:bodyPr>
          <a:lstStyle/>
          <a:p>
            <a:pPr marL="0" indent="0">
              <a:buNone/>
            </a:pPr>
            <a:r>
              <a:rPr lang="en-US" sz="2400" dirty="0">
                <a:solidFill>
                  <a:srgbClr val="FF0000"/>
                </a:solidFill>
              </a:rPr>
              <a:t>ISSUES </a:t>
            </a:r>
            <a:r>
              <a:rPr lang="en-US" sz="2400" dirty="0">
                <a:solidFill>
                  <a:schemeClr val="tx1">
                    <a:lumMod val="95000"/>
                    <a:lumOff val="5000"/>
                  </a:schemeClr>
                </a:solidFill>
              </a:rPr>
              <a:t>THAT EMERGE WITH </a:t>
            </a:r>
            <a:r>
              <a:rPr lang="en-US" sz="2400" dirty="0">
                <a:solidFill>
                  <a:srgbClr val="FF0000"/>
                </a:solidFill>
              </a:rPr>
              <a:t>TOURISM SYSTEMS</a:t>
            </a:r>
          </a:p>
          <a:p>
            <a:pPr marL="0" indent="0">
              <a:buNone/>
            </a:pPr>
            <a:r>
              <a:rPr lang="en-US" sz="2400" dirty="0">
                <a:solidFill>
                  <a:srgbClr val="FF0000"/>
                </a:solidFill>
              </a:rPr>
              <a:t>Finite Resources </a:t>
            </a:r>
            <a:r>
              <a:rPr lang="en-US" sz="2400" dirty="0"/>
              <a:t>- Both time and money determine opportunity and 		      are generally unlimited</a:t>
            </a:r>
          </a:p>
          <a:p>
            <a:pPr marL="0" indent="0">
              <a:buNone/>
            </a:pPr>
            <a:endParaRPr lang="en-US" sz="2400" dirty="0"/>
          </a:p>
          <a:p>
            <a:pPr marL="0" indent="0">
              <a:buNone/>
            </a:pPr>
            <a:r>
              <a:rPr lang="en-US" sz="2400" dirty="0">
                <a:solidFill>
                  <a:srgbClr val="FF0000"/>
                </a:solidFill>
              </a:rPr>
              <a:t>Actions</a:t>
            </a:r>
            <a:r>
              <a:rPr lang="en-US" sz="2400" dirty="0"/>
              <a:t>  – 	      The potential for discretion in the use of time and 	  	      money exists and yet obligations act as constraints</a:t>
            </a:r>
          </a:p>
          <a:p>
            <a:pPr marL="0" indent="0">
              <a:buNone/>
            </a:pPr>
            <a:endParaRPr lang="en-US" sz="2400" dirty="0"/>
          </a:p>
          <a:p>
            <a:pPr marL="0" indent="0" algn="just">
              <a:buNone/>
            </a:pPr>
            <a:r>
              <a:rPr lang="en-US" sz="2400" dirty="0">
                <a:solidFill>
                  <a:srgbClr val="FF0000"/>
                </a:solidFill>
              </a:rPr>
              <a:t>Facilitations</a:t>
            </a:r>
            <a:r>
              <a:rPr lang="en-US" sz="2400" dirty="0"/>
              <a:t> -        It  is an aid to discretionary action but within the 		         possibilities offered by travel/ journey    	 	                      components and support services</a:t>
            </a:r>
          </a:p>
          <a:p>
            <a:pPr marL="0" indent="0">
              <a:buNone/>
            </a:pPr>
            <a:endParaRPr lang="en-US" sz="2400" dirty="0"/>
          </a:p>
          <a:p>
            <a:pPr marL="0" indent="0">
              <a:buNone/>
            </a:pPr>
            <a:r>
              <a:rPr lang="en-US" sz="2400" dirty="0">
                <a:solidFill>
                  <a:srgbClr val="FF0000"/>
                </a:solidFill>
              </a:rPr>
              <a:t>Results</a:t>
            </a:r>
            <a:r>
              <a:rPr lang="en-US" sz="2400" dirty="0"/>
              <a:t> - 	      Both pleasure and utility are desired in all life-world 	  	      situations, including tourism</a:t>
            </a:r>
          </a:p>
          <a:p>
            <a:pPr marL="0" indent="0">
              <a:buNone/>
            </a:pPr>
            <a:endParaRPr lang="en-US" sz="2400" dirty="0"/>
          </a:p>
          <a:p>
            <a:pPr marL="0" indent="0" algn="just">
              <a:buNone/>
            </a:pPr>
            <a:r>
              <a:rPr lang="en-US" sz="2400" dirty="0">
                <a:solidFill>
                  <a:srgbClr val="FF0000"/>
                </a:solidFill>
              </a:rPr>
              <a:t>Beneficiaries</a:t>
            </a:r>
            <a:r>
              <a:rPr lang="en-US" sz="2400" dirty="0"/>
              <a:t> -       Both host and guest as tourism involves 			                   participation of both		</a:t>
            </a:r>
          </a:p>
          <a:p>
            <a:pPr marL="0" indent="0">
              <a:buNone/>
            </a:pPr>
            <a:endParaRPr lang="en-US" sz="2400" dirty="0"/>
          </a:p>
          <a:p>
            <a:pPr marL="0" indent="0">
              <a:buNone/>
            </a:pPr>
            <a:endParaRPr lang="en-US" sz="2400" dirty="0"/>
          </a:p>
          <a:p>
            <a:pPr marL="0" indent="0">
              <a:buNone/>
            </a:pPr>
            <a:endParaRPr lang="en-US" sz="2400" dirty="0"/>
          </a:p>
        </p:txBody>
      </p:sp>
    </p:spTree>
    <p:extLst>
      <p:ext uri="{BB962C8B-B14F-4D97-AF65-F5344CB8AC3E}">
        <p14:creationId xmlns="" xmlns:p14="http://schemas.microsoft.com/office/powerpoint/2010/main" val="16674530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944563"/>
          </a:xfrm>
        </p:spPr>
        <p:txBody>
          <a:bodyPr>
            <a:normAutofit fontScale="90000"/>
          </a:bodyPr>
          <a:lstStyle/>
          <a:p>
            <a:r>
              <a:rPr lang="en-US" dirty="0">
                <a:solidFill>
                  <a:srgbClr val="C00000"/>
                </a:solidFill>
              </a:rPr>
              <a:t>Pull and Push</a:t>
            </a:r>
            <a:r>
              <a:rPr lang="en-US" dirty="0"/>
              <a:t/>
            </a:r>
            <a:br>
              <a:rPr lang="en-US" dirty="0"/>
            </a:br>
            <a:r>
              <a:rPr lang="en-US" sz="1800" b="1" dirty="0">
                <a:solidFill>
                  <a:srgbClr val="C00000"/>
                </a:solidFill>
              </a:rPr>
              <a:t>The success of any destination doesn't depend only on the richness of the tourism product, but on the effectiveness of tourism system which determines the packaging and marketing of the products </a:t>
            </a:r>
            <a:r>
              <a:rPr lang="en-US" b="1" dirty="0">
                <a:solidFill>
                  <a:srgbClr val="C00000"/>
                </a:solidFill>
              </a:rPr>
              <a:t/>
            </a:r>
            <a:br>
              <a:rPr lang="en-US" b="1" dirty="0">
                <a:solidFill>
                  <a:srgbClr val="C00000"/>
                </a:solidFill>
              </a:rPr>
            </a:br>
            <a:endParaRPr lang="en-US" dirty="0">
              <a:solidFill>
                <a:srgbClr val="C00000"/>
              </a:solidFill>
            </a:endParaRPr>
          </a:p>
        </p:txBody>
      </p:sp>
      <p:graphicFrame>
        <p:nvGraphicFramePr>
          <p:cNvPr id="9" name="Content Placeholder 8"/>
          <p:cNvGraphicFramePr>
            <a:graphicFrameLocks noGrp="1"/>
          </p:cNvGraphicFramePr>
          <p:nvPr>
            <p:ph idx="1"/>
            <p:extLst>
              <p:ext uri="{D42A27DB-BD31-4B8C-83A1-F6EECF244321}">
                <p14:modId xmlns="" xmlns:p14="http://schemas.microsoft.com/office/powerpoint/2010/main" val="1352724451"/>
              </p:ext>
            </p:extLst>
          </p:nvPr>
        </p:nvGraphicFramePr>
        <p:xfrm>
          <a:off x="1600200" y="1066800"/>
          <a:ext cx="6248400" cy="2788920"/>
        </p:xfrm>
        <a:graphic>
          <a:graphicData uri="http://schemas.openxmlformats.org/drawingml/2006/table">
            <a:tbl>
              <a:tblPr firstRow="1" bandRow="1">
                <a:tableStyleId>{5C22544A-7EE6-4342-B048-85BDC9FD1C3A}</a:tableStyleId>
              </a:tblPr>
              <a:tblGrid>
                <a:gridCol w="3124200">
                  <a:extLst>
                    <a:ext uri="{9D8B030D-6E8A-4147-A177-3AD203B41FA5}">
                      <a16:colId xmlns="" xmlns:a16="http://schemas.microsoft.com/office/drawing/2014/main" val="20000"/>
                    </a:ext>
                  </a:extLst>
                </a:gridCol>
                <a:gridCol w="3124200">
                  <a:extLst>
                    <a:ext uri="{9D8B030D-6E8A-4147-A177-3AD203B41FA5}">
                      <a16:colId xmlns="" xmlns:a16="http://schemas.microsoft.com/office/drawing/2014/main" val="20001"/>
                    </a:ext>
                  </a:extLst>
                </a:gridCol>
              </a:tblGrid>
              <a:tr h="375920">
                <a:tc>
                  <a:txBody>
                    <a:bodyPr/>
                    <a:lstStyle/>
                    <a:p>
                      <a:r>
                        <a:rPr lang="en-US" sz="1900" dirty="0"/>
                        <a:t>SUPPLY</a:t>
                      </a:r>
                    </a:p>
                  </a:txBody>
                  <a:tcPr/>
                </a:tc>
                <a:tc>
                  <a:txBody>
                    <a:bodyPr/>
                    <a:lstStyle/>
                    <a:p>
                      <a:r>
                        <a:rPr lang="en-US" sz="1900" dirty="0"/>
                        <a:t>DEMAND</a:t>
                      </a:r>
                    </a:p>
                  </a:txBody>
                  <a:tcPr/>
                </a:tc>
                <a:extLst>
                  <a:ext uri="{0D108BD9-81ED-4DB2-BD59-A6C34878D82A}">
                    <a16:rowId xmlns="" xmlns:a16="http://schemas.microsoft.com/office/drawing/2014/main" val="10000"/>
                  </a:ext>
                </a:extLst>
              </a:tr>
              <a:tr h="2367280">
                <a:tc>
                  <a:txBody>
                    <a:bodyPr/>
                    <a:lstStyle/>
                    <a:p>
                      <a:pPr marL="342900" indent="-342900">
                        <a:buFont typeface="+mj-lt"/>
                        <a:buAutoNum type="arabicPeriod"/>
                      </a:pPr>
                      <a:r>
                        <a:rPr lang="en-US" sz="1900" dirty="0"/>
                        <a:t>Carrying capacity</a:t>
                      </a:r>
                    </a:p>
                    <a:p>
                      <a:pPr marL="342900" indent="-342900">
                        <a:buFont typeface="+mj-lt"/>
                        <a:buAutoNum type="arabicPeriod"/>
                      </a:pPr>
                      <a:r>
                        <a:rPr lang="en-US" sz="1900" dirty="0"/>
                        <a:t>Resources</a:t>
                      </a:r>
                    </a:p>
                    <a:p>
                      <a:pPr marL="342900" indent="-342900">
                        <a:buFont typeface="+mj-lt"/>
                        <a:buAutoNum type="arabicPeriod"/>
                      </a:pPr>
                      <a:r>
                        <a:rPr lang="en-US" sz="1900" dirty="0"/>
                        <a:t>Technology</a:t>
                      </a:r>
                    </a:p>
                    <a:p>
                      <a:pPr marL="342900" indent="-342900">
                        <a:buFont typeface="+mj-lt"/>
                        <a:buAutoNum type="arabicPeriod"/>
                      </a:pPr>
                      <a:r>
                        <a:rPr lang="en-US" sz="1900" dirty="0"/>
                        <a:t>Labour</a:t>
                      </a:r>
                    </a:p>
                    <a:p>
                      <a:pPr marL="342900" indent="-342900">
                        <a:buFont typeface="+mj-lt"/>
                        <a:buAutoNum type="arabicPeriod"/>
                      </a:pPr>
                      <a:r>
                        <a:rPr lang="en-US" sz="1900" dirty="0"/>
                        <a:t>Capital</a:t>
                      </a:r>
                    </a:p>
                    <a:p>
                      <a:pPr marL="342900" indent="-342900">
                        <a:buFont typeface="+mj-lt"/>
                        <a:buAutoNum type="arabicPeriod"/>
                      </a:pPr>
                      <a:r>
                        <a:rPr lang="en-US" sz="1900" dirty="0"/>
                        <a:t>policy</a:t>
                      </a:r>
                    </a:p>
                  </a:txBody>
                  <a:tcPr/>
                </a:tc>
                <a:tc>
                  <a:txBody>
                    <a:bodyPr/>
                    <a:lstStyle/>
                    <a:p>
                      <a:pPr marL="342900" indent="-342900">
                        <a:buFont typeface="+mj-lt"/>
                        <a:buAutoNum type="arabicPeriod"/>
                      </a:pPr>
                      <a:r>
                        <a:rPr lang="en-US" sz="1900" dirty="0"/>
                        <a:t>Freedom to travel</a:t>
                      </a:r>
                    </a:p>
                    <a:p>
                      <a:pPr marL="342900" indent="-342900">
                        <a:buFont typeface="+mj-lt"/>
                        <a:buAutoNum type="arabicPeriod"/>
                      </a:pPr>
                      <a:r>
                        <a:rPr lang="en-US" sz="1900" dirty="0"/>
                        <a:t>Information</a:t>
                      </a:r>
                    </a:p>
                    <a:p>
                      <a:pPr marL="342900" indent="-342900">
                        <a:buFont typeface="+mj-lt"/>
                        <a:buAutoNum type="arabicPeriod"/>
                      </a:pPr>
                      <a:r>
                        <a:rPr lang="en-US" sz="1900" dirty="0"/>
                        <a:t>Propensity</a:t>
                      </a:r>
                    </a:p>
                    <a:p>
                      <a:pPr marL="342900" indent="-342900">
                        <a:buFont typeface="+mj-lt"/>
                        <a:buAutoNum type="arabicPeriod"/>
                      </a:pPr>
                      <a:r>
                        <a:rPr lang="en-US" sz="1900" dirty="0"/>
                        <a:t>Constraint</a:t>
                      </a:r>
                    </a:p>
                    <a:p>
                      <a:pPr marL="342900" indent="-342900">
                        <a:buFont typeface="+mj-lt"/>
                        <a:buAutoNum type="arabicPeriod"/>
                      </a:pPr>
                      <a:r>
                        <a:rPr lang="en-US" sz="1900" dirty="0"/>
                        <a:t>Distribution Channel</a:t>
                      </a:r>
                    </a:p>
                    <a:p>
                      <a:pPr marL="342900" indent="-342900">
                        <a:buFont typeface="+mj-lt"/>
                        <a:buAutoNum type="arabicPeriod"/>
                      </a:pPr>
                      <a:r>
                        <a:rPr lang="en-US" sz="1900" dirty="0"/>
                        <a:t>Transport</a:t>
                      </a:r>
                    </a:p>
                    <a:p>
                      <a:pPr marL="342900" indent="-342900">
                        <a:buFont typeface="+mj-lt"/>
                        <a:buAutoNum type="arabicPeriod"/>
                      </a:pPr>
                      <a:r>
                        <a:rPr lang="en-US" sz="1900" dirty="0"/>
                        <a:t>security</a:t>
                      </a:r>
                    </a:p>
                    <a:p>
                      <a:endParaRPr lang="en-US" sz="1900" dirty="0"/>
                    </a:p>
                  </a:txBody>
                  <a:tcPr/>
                </a:tc>
                <a:extLst>
                  <a:ext uri="{0D108BD9-81ED-4DB2-BD59-A6C34878D82A}">
                    <a16:rowId xmlns="" xmlns:a16="http://schemas.microsoft.com/office/drawing/2014/main" val="10001"/>
                  </a:ext>
                </a:extLst>
              </a:tr>
            </a:tbl>
          </a:graphicData>
        </a:graphic>
      </p:graphicFrame>
      <p:graphicFrame>
        <p:nvGraphicFramePr>
          <p:cNvPr id="10" name="Table 9"/>
          <p:cNvGraphicFramePr>
            <a:graphicFrameLocks noGrp="1"/>
          </p:cNvGraphicFramePr>
          <p:nvPr>
            <p:extLst>
              <p:ext uri="{D42A27DB-BD31-4B8C-83A1-F6EECF244321}">
                <p14:modId xmlns="" xmlns:p14="http://schemas.microsoft.com/office/powerpoint/2010/main" val="244406403"/>
              </p:ext>
            </p:extLst>
          </p:nvPr>
        </p:nvGraphicFramePr>
        <p:xfrm>
          <a:off x="1828800" y="3962400"/>
          <a:ext cx="6096000" cy="2880360"/>
        </p:xfrm>
        <a:graphic>
          <a:graphicData uri="http://schemas.openxmlformats.org/drawingml/2006/table">
            <a:tbl>
              <a:tblPr firstRow="1" bandRow="1">
                <a:tableStyleId>{5C22544A-7EE6-4342-B048-85BDC9FD1C3A}</a:tableStyleId>
              </a:tblPr>
              <a:tblGrid>
                <a:gridCol w="3048000">
                  <a:extLst>
                    <a:ext uri="{9D8B030D-6E8A-4147-A177-3AD203B41FA5}">
                      <a16:colId xmlns="" xmlns:a16="http://schemas.microsoft.com/office/drawing/2014/main" val="20000"/>
                    </a:ext>
                  </a:extLst>
                </a:gridCol>
                <a:gridCol w="3048000">
                  <a:extLst>
                    <a:ext uri="{9D8B030D-6E8A-4147-A177-3AD203B41FA5}">
                      <a16:colId xmlns="" xmlns:a16="http://schemas.microsoft.com/office/drawing/2014/main" val="20001"/>
                    </a:ext>
                  </a:extLst>
                </a:gridCol>
              </a:tblGrid>
              <a:tr h="375920">
                <a:tc>
                  <a:txBody>
                    <a:bodyPr/>
                    <a:lstStyle/>
                    <a:p>
                      <a:r>
                        <a:rPr lang="en-US" sz="1900" dirty="0"/>
                        <a:t>PULL</a:t>
                      </a:r>
                    </a:p>
                  </a:txBody>
                  <a:tcPr/>
                </a:tc>
                <a:tc>
                  <a:txBody>
                    <a:bodyPr/>
                    <a:lstStyle/>
                    <a:p>
                      <a:r>
                        <a:rPr lang="en-US" sz="1900" dirty="0"/>
                        <a:t>PUSH</a:t>
                      </a:r>
                    </a:p>
                  </a:txBody>
                  <a:tcPr/>
                </a:tc>
                <a:extLst>
                  <a:ext uri="{0D108BD9-81ED-4DB2-BD59-A6C34878D82A}">
                    <a16:rowId xmlns="" xmlns:a16="http://schemas.microsoft.com/office/drawing/2014/main" val="10000"/>
                  </a:ext>
                </a:extLst>
              </a:tr>
              <a:tr h="375920">
                <a:tc>
                  <a:txBody>
                    <a:bodyPr/>
                    <a:lstStyle/>
                    <a:p>
                      <a:r>
                        <a:rPr lang="en-US" sz="1900" dirty="0"/>
                        <a:t>HOSTS</a:t>
                      </a:r>
                    </a:p>
                  </a:txBody>
                  <a:tcPr/>
                </a:tc>
                <a:tc>
                  <a:txBody>
                    <a:bodyPr/>
                    <a:lstStyle/>
                    <a:p>
                      <a:r>
                        <a:rPr lang="en-US" sz="1900" dirty="0"/>
                        <a:t>GUESTS</a:t>
                      </a:r>
                    </a:p>
                  </a:txBody>
                  <a:tcPr/>
                </a:tc>
                <a:extLst>
                  <a:ext uri="{0D108BD9-81ED-4DB2-BD59-A6C34878D82A}">
                    <a16:rowId xmlns="" xmlns:a16="http://schemas.microsoft.com/office/drawing/2014/main" val="10001"/>
                  </a:ext>
                </a:extLst>
              </a:tr>
              <a:tr h="2082800">
                <a:tc>
                  <a:txBody>
                    <a:bodyPr/>
                    <a:lstStyle/>
                    <a:p>
                      <a:r>
                        <a:rPr lang="en-US" sz="1900" dirty="0"/>
                        <a:t>Governments</a:t>
                      </a:r>
                    </a:p>
                    <a:p>
                      <a:r>
                        <a:rPr lang="en-US" sz="1900" dirty="0"/>
                        <a:t>Employees</a:t>
                      </a:r>
                    </a:p>
                    <a:p>
                      <a:r>
                        <a:rPr lang="en-US" sz="1900" dirty="0"/>
                        <a:t>Business</a:t>
                      </a:r>
                    </a:p>
                    <a:p>
                      <a:r>
                        <a:rPr lang="en-US" sz="1900" dirty="0"/>
                        <a:t>NGO’S</a:t>
                      </a:r>
                    </a:p>
                    <a:p>
                      <a:r>
                        <a:rPr lang="en-US" sz="1900" dirty="0"/>
                        <a:t>Special interest groups</a:t>
                      </a:r>
                    </a:p>
                    <a:p>
                      <a:r>
                        <a:rPr lang="en-US" sz="1900" dirty="0"/>
                        <a:t>Presenters</a:t>
                      </a:r>
                    </a:p>
                  </a:txBody>
                  <a:tcPr/>
                </a:tc>
                <a:tc>
                  <a:txBody>
                    <a:bodyPr/>
                    <a:lstStyle/>
                    <a:p>
                      <a:r>
                        <a:rPr lang="en-US" sz="1900" dirty="0"/>
                        <a:t>Intermediaries</a:t>
                      </a:r>
                    </a:p>
                    <a:p>
                      <a:r>
                        <a:rPr lang="en-US" sz="1900" dirty="0"/>
                        <a:t>Groups</a:t>
                      </a:r>
                    </a:p>
                    <a:p>
                      <a:r>
                        <a:rPr lang="en-US" sz="1900" dirty="0"/>
                        <a:t>Individuals</a:t>
                      </a:r>
                    </a:p>
                    <a:p>
                      <a:endParaRPr lang="en-US" sz="1900" dirty="0"/>
                    </a:p>
                    <a:p>
                      <a:endParaRPr lang="en-US" sz="1900" dirty="0"/>
                    </a:p>
                    <a:p>
                      <a:r>
                        <a:rPr lang="en-US" sz="1900" dirty="0"/>
                        <a:t>Receivers</a:t>
                      </a:r>
                    </a:p>
                    <a:p>
                      <a:endParaRPr lang="en-US" sz="1900" dirty="0"/>
                    </a:p>
                  </a:txBody>
                  <a:tcPr/>
                </a:tc>
                <a:extLst>
                  <a:ext uri="{0D108BD9-81ED-4DB2-BD59-A6C34878D82A}">
                    <a16:rowId xmlns="" xmlns:a16="http://schemas.microsoft.com/office/drawing/2014/main" val="10002"/>
                  </a:ext>
                </a:extLst>
              </a:tr>
            </a:tbl>
          </a:graphicData>
        </a:graphic>
      </p:graphicFrame>
    </p:spTree>
    <p:extLst>
      <p:ext uri="{BB962C8B-B14F-4D97-AF65-F5344CB8AC3E}">
        <p14:creationId xmlns="" xmlns:p14="http://schemas.microsoft.com/office/powerpoint/2010/main" val="23113766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dirty="0">
                <a:solidFill>
                  <a:srgbClr val="C00000"/>
                </a:solidFill>
              </a:rPr>
              <a:t>Demand – Led System</a:t>
            </a:r>
          </a:p>
        </p:txBody>
      </p:sp>
      <p:sp>
        <p:nvSpPr>
          <p:cNvPr id="3" name="Content Placeholder 2"/>
          <p:cNvSpPr>
            <a:spLocks noGrp="1"/>
          </p:cNvSpPr>
          <p:nvPr>
            <p:ph idx="1"/>
          </p:nvPr>
        </p:nvSpPr>
        <p:spPr>
          <a:xfrm>
            <a:off x="152400" y="838200"/>
            <a:ext cx="8839200" cy="5791200"/>
          </a:xfrm>
        </p:spPr>
        <p:txBody>
          <a:bodyPr>
            <a:normAutofit lnSpcReduction="10000"/>
          </a:bodyPr>
          <a:lstStyle/>
          <a:p>
            <a:pPr marL="0" indent="0" algn="just">
              <a:buNone/>
            </a:pPr>
            <a:r>
              <a:rPr lang="en-US" sz="2000" dirty="0"/>
              <a:t>Policy makers provide more interest in tourism due to complex nature of tourism</a:t>
            </a:r>
          </a:p>
          <a:p>
            <a:pPr marL="0" indent="0" algn="just">
              <a:buNone/>
            </a:pPr>
            <a:r>
              <a:rPr lang="en-US" sz="2000" dirty="0">
                <a:solidFill>
                  <a:srgbClr val="FF0000"/>
                </a:solidFill>
              </a:rPr>
              <a:t>	Factors that shape demand for tourism are as follows</a:t>
            </a:r>
          </a:p>
          <a:p>
            <a:pPr marL="0" indent="0" algn="just">
              <a:buNone/>
            </a:pPr>
            <a:r>
              <a:rPr lang="en-US" sz="2000" dirty="0">
                <a:solidFill>
                  <a:schemeClr val="tx1">
                    <a:lumMod val="95000"/>
                    <a:lumOff val="5000"/>
                  </a:schemeClr>
                </a:solidFill>
              </a:rPr>
              <a:t>Leisure time		Life cycle stage		Increased Mobility</a:t>
            </a:r>
          </a:p>
          <a:p>
            <a:pPr marL="0" indent="0" algn="just">
              <a:buNone/>
            </a:pPr>
            <a:r>
              <a:rPr lang="en-US" sz="2000" dirty="0">
                <a:solidFill>
                  <a:schemeClr val="tx1">
                    <a:lumMod val="95000"/>
                    <a:lumOff val="5000"/>
                  </a:schemeClr>
                </a:solidFill>
              </a:rPr>
              <a:t>Work Patterns		Affluence		Women in the work force</a:t>
            </a:r>
          </a:p>
          <a:p>
            <a:pPr marL="0" indent="0" algn="just">
              <a:buNone/>
            </a:pPr>
            <a:r>
              <a:rPr lang="en-US" sz="2000" dirty="0">
                <a:solidFill>
                  <a:schemeClr val="tx1">
                    <a:lumMod val="95000"/>
                    <a:lumOff val="5000"/>
                  </a:schemeClr>
                </a:solidFill>
              </a:rPr>
              <a:t>Attitudes		Increased Amenities	Trend towards smaller families</a:t>
            </a:r>
          </a:p>
          <a:p>
            <a:pPr marL="0" indent="0" algn="just">
              <a:buNone/>
            </a:pPr>
            <a:r>
              <a:rPr lang="en-US" sz="2000" dirty="0">
                <a:solidFill>
                  <a:schemeClr val="tx1">
                    <a:lumMod val="95000"/>
                    <a:lumOff val="5000"/>
                  </a:schemeClr>
                </a:solidFill>
              </a:rPr>
              <a:t>Increasing urbanisation and migration</a:t>
            </a:r>
          </a:p>
          <a:p>
            <a:pPr marL="0" indent="0" algn="just">
              <a:buNone/>
            </a:pPr>
            <a:endParaRPr lang="en-US" sz="2000" dirty="0">
              <a:solidFill>
                <a:srgbClr val="FF0000"/>
              </a:solidFill>
            </a:endParaRPr>
          </a:p>
          <a:p>
            <a:pPr marL="0" indent="0" algn="just">
              <a:buNone/>
            </a:pPr>
            <a:r>
              <a:rPr lang="en-US" sz="2000" dirty="0">
                <a:solidFill>
                  <a:srgbClr val="C00000"/>
                </a:solidFill>
              </a:rPr>
              <a:t>To encourage full potential of these factors,  destinations should:</a:t>
            </a:r>
          </a:p>
          <a:p>
            <a:pPr algn="just">
              <a:buFont typeface="Wingdings" panose="05000000000000000000" pitchFamily="2" charset="2"/>
              <a:buChar char="Ø"/>
            </a:pPr>
            <a:r>
              <a:rPr lang="en-US" sz="2000" dirty="0">
                <a:solidFill>
                  <a:schemeClr val="tx1">
                    <a:lumMod val="95000"/>
                    <a:lumOff val="5000"/>
                  </a:schemeClr>
                </a:solidFill>
              </a:rPr>
              <a:t>increase accessibility by scheduled charter, and domestic air service</a:t>
            </a:r>
          </a:p>
          <a:p>
            <a:pPr algn="just">
              <a:buFont typeface="Wingdings" panose="05000000000000000000" pitchFamily="2" charset="2"/>
              <a:buChar char="Ø"/>
            </a:pPr>
            <a:r>
              <a:rPr lang="en-US" sz="2000" dirty="0">
                <a:solidFill>
                  <a:schemeClr val="tx1">
                    <a:lumMod val="95000"/>
                    <a:lumOff val="5000"/>
                  </a:schemeClr>
                </a:solidFill>
              </a:rPr>
              <a:t>Promote market exchange rate and control inflation</a:t>
            </a:r>
          </a:p>
          <a:p>
            <a:pPr algn="just">
              <a:buFont typeface="Wingdings" panose="05000000000000000000" pitchFamily="2" charset="2"/>
              <a:buChar char="Ø"/>
            </a:pPr>
            <a:r>
              <a:rPr lang="en-US" sz="2000" dirty="0">
                <a:solidFill>
                  <a:schemeClr val="tx1">
                    <a:lumMod val="95000"/>
                    <a:lumOff val="5000"/>
                  </a:schemeClr>
                </a:solidFill>
              </a:rPr>
              <a:t>Re-orient business</a:t>
            </a:r>
          </a:p>
          <a:p>
            <a:pPr algn="just">
              <a:buFont typeface="Wingdings" panose="05000000000000000000" pitchFamily="2" charset="2"/>
              <a:buChar char="Ø"/>
            </a:pPr>
            <a:r>
              <a:rPr lang="en-US" sz="2000" dirty="0">
                <a:solidFill>
                  <a:schemeClr val="tx1">
                    <a:lumMod val="95000"/>
                    <a:lumOff val="5000"/>
                  </a:schemeClr>
                </a:solidFill>
              </a:rPr>
              <a:t>Relax visa controls</a:t>
            </a:r>
          </a:p>
          <a:p>
            <a:pPr algn="just">
              <a:buFont typeface="Wingdings" panose="05000000000000000000" pitchFamily="2" charset="2"/>
              <a:buChar char="Ø"/>
            </a:pPr>
            <a:r>
              <a:rPr lang="en-US" sz="2000" dirty="0">
                <a:solidFill>
                  <a:schemeClr val="tx1">
                    <a:lumMod val="95000"/>
                    <a:lumOff val="5000"/>
                  </a:schemeClr>
                </a:solidFill>
              </a:rPr>
              <a:t>Use technology to counter climate</a:t>
            </a:r>
          </a:p>
          <a:p>
            <a:pPr algn="just">
              <a:buFont typeface="Wingdings" panose="05000000000000000000" pitchFamily="2" charset="2"/>
              <a:buChar char="Ø"/>
            </a:pPr>
            <a:r>
              <a:rPr lang="en-US" sz="2000" dirty="0">
                <a:solidFill>
                  <a:schemeClr val="tx1">
                    <a:lumMod val="95000"/>
                    <a:lumOff val="5000"/>
                  </a:schemeClr>
                </a:solidFill>
              </a:rPr>
              <a:t>Ensure safe health conditions and control pollution</a:t>
            </a:r>
          </a:p>
          <a:p>
            <a:pPr algn="just">
              <a:buFont typeface="Wingdings" panose="05000000000000000000" pitchFamily="2" charset="2"/>
              <a:buChar char="Ø"/>
            </a:pPr>
            <a:r>
              <a:rPr lang="en-US" sz="2000" dirty="0">
                <a:solidFill>
                  <a:schemeClr val="tx1">
                    <a:lumMod val="95000"/>
                    <a:lumOff val="5000"/>
                  </a:schemeClr>
                </a:solidFill>
              </a:rPr>
              <a:t>Resolve political disputes to ensure stability so that tourists feel secured</a:t>
            </a:r>
          </a:p>
          <a:p>
            <a:pPr marL="0" indent="0" algn="just">
              <a:buNone/>
            </a:pPr>
            <a:endParaRPr lang="en-US" sz="2000" dirty="0">
              <a:solidFill>
                <a:schemeClr val="tx1">
                  <a:lumMod val="95000"/>
                  <a:lumOff val="5000"/>
                </a:schemeClr>
              </a:solidFill>
            </a:endParaRPr>
          </a:p>
          <a:p>
            <a:pPr marL="0" indent="0" algn="just">
              <a:buNone/>
            </a:pPr>
            <a:r>
              <a:rPr lang="en-US" sz="2000" dirty="0">
                <a:solidFill>
                  <a:srgbClr val="00B050"/>
                </a:solidFill>
              </a:rPr>
              <a:t> </a:t>
            </a:r>
          </a:p>
        </p:txBody>
      </p:sp>
    </p:spTree>
    <p:extLst>
      <p:ext uri="{BB962C8B-B14F-4D97-AF65-F5344CB8AC3E}">
        <p14:creationId xmlns="" xmlns:p14="http://schemas.microsoft.com/office/powerpoint/2010/main" val="38196532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85800"/>
          </a:xfrm>
        </p:spPr>
        <p:txBody>
          <a:bodyPr>
            <a:normAutofit fontScale="90000"/>
          </a:bodyPr>
          <a:lstStyle/>
          <a:p>
            <a:r>
              <a:rPr lang="en-US" dirty="0">
                <a:solidFill>
                  <a:srgbClr val="C00000"/>
                </a:solidFill>
              </a:rPr>
              <a:t>Supply Related Problem </a:t>
            </a:r>
          </a:p>
        </p:txBody>
      </p:sp>
      <p:sp>
        <p:nvSpPr>
          <p:cNvPr id="3" name="Content Placeholder 2"/>
          <p:cNvSpPr>
            <a:spLocks noGrp="1"/>
          </p:cNvSpPr>
          <p:nvPr>
            <p:ph idx="1"/>
          </p:nvPr>
        </p:nvSpPr>
        <p:spPr>
          <a:xfrm>
            <a:off x="0" y="685800"/>
            <a:ext cx="9144000" cy="6096000"/>
          </a:xfrm>
        </p:spPr>
        <p:txBody>
          <a:bodyPr>
            <a:normAutofit fontScale="92500" lnSpcReduction="10000"/>
          </a:bodyPr>
          <a:lstStyle/>
          <a:p>
            <a:pPr marL="0" indent="0">
              <a:buNone/>
            </a:pPr>
            <a:r>
              <a:rPr lang="en-US" sz="2400" dirty="0"/>
              <a:t>Tourism mainly depends on its image</a:t>
            </a:r>
          </a:p>
          <a:p>
            <a:pPr marL="0" indent="0">
              <a:buNone/>
            </a:pPr>
            <a:r>
              <a:rPr lang="en-US" sz="2400" dirty="0"/>
              <a:t>Tourists is also victim of the sophisticated promotion of tourist  products </a:t>
            </a:r>
          </a:p>
          <a:p>
            <a:pPr marL="0" indent="0">
              <a:buNone/>
            </a:pPr>
            <a:r>
              <a:rPr lang="en-US" sz="2400" dirty="0">
                <a:solidFill>
                  <a:srgbClr val="FF0000"/>
                </a:solidFill>
              </a:rPr>
              <a:t>Seven typologies of Valene Smith</a:t>
            </a:r>
          </a:p>
          <a:p>
            <a:pPr marL="0" indent="0">
              <a:buNone/>
            </a:pPr>
            <a:r>
              <a:rPr lang="en-US" sz="2000" i="1" dirty="0"/>
              <a:t>Explorer 		 – few in number looking for discovery and involvements</a:t>
            </a:r>
          </a:p>
          <a:p>
            <a:pPr marL="0" indent="0">
              <a:buNone/>
            </a:pPr>
            <a:r>
              <a:rPr lang="en-US" sz="2000" i="1" dirty="0"/>
              <a:t>Elite		  - individually created visits to exotic places</a:t>
            </a:r>
          </a:p>
          <a:p>
            <a:pPr marL="0" indent="0">
              <a:buNone/>
            </a:pPr>
            <a:r>
              <a:rPr lang="en-US" sz="2000" i="1" dirty="0"/>
              <a:t>Off- Beat	  - wanting to get away from the crowd</a:t>
            </a:r>
          </a:p>
          <a:p>
            <a:pPr marL="0" indent="0">
              <a:buNone/>
            </a:pPr>
            <a:r>
              <a:rPr lang="en-US" sz="2000" i="1" dirty="0"/>
              <a:t>Unusual	 	  - seeking physical danger or isolation</a:t>
            </a:r>
          </a:p>
          <a:p>
            <a:pPr marL="0" indent="0">
              <a:buNone/>
            </a:pPr>
            <a:r>
              <a:rPr lang="en-US" sz="2000" i="1" dirty="0"/>
              <a:t>Incipient mass       - single or small groups using some shade services</a:t>
            </a:r>
          </a:p>
          <a:p>
            <a:pPr marL="0" indent="0">
              <a:buNone/>
            </a:pPr>
            <a:r>
              <a:rPr lang="en-US" sz="2000" i="1" dirty="0"/>
              <a:t>Mass		  - package tour markets desiring tourist enclaves</a:t>
            </a:r>
          </a:p>
          <a:p>
            <a:pPr marL="0" indent="0">
              <a:buNone/>
            </a:pPr>
            <a:r>
              <a:rPr lang="en-US" sz="2000" i="1" dirty="0"/>
              <a:t>Charter	  	 - mass travel to destination which have </a:t>
            </a:r>
            <a:r>
              <a:rPr lang="en-US" sz="2000" i="1" dirty="0" err="1"/>
              <a:t>standardised</a:t>
            </a:r>
            <a:r>
              <a:rPr lang="en-US" sz="2000" i="1" dirty="0"/>
              <a:t> facilities</a:t>
            </a:r>
          </a:p>
          <a:p>
            <a:pPr marL="0" indent="0">
              <a:buNone/>
            </a:pPr>
            <a:endParaRPr lang="en-US" sz="2000" i="1" dirty="0"/>
          </a:p>
          <a:p>
            <a:pPr marL="0" indent="0">
              <a:buNone/>
            </a:pPr>
            <a:r>
              <a:rPr lang="en-US" sz="2400" b="1" dirty="0">
                <a:solidFill>
                  <a:srgbClr val="FF0000"/>
                </a:solidFill>
              </a:rPr>
              <a:t>Erik Cohen typology  </a:t>
            </a:r>
            <a:r>
              <a:rPr lang="en-US" sz="2000" b="1" dirty="0"/>
              <a:t>	</a:t>
            </a:r>
          </a:p>
          <a:p>
            <a:pPr marL="0" indent="0">
              <a:buNone/>
            </a:pPr>
            <a:r>
              <a:rPr lang="en-US" sz="2000" i="1" dirty="0">
                <a:solidFill>
                  <a:schemeClr val="tx1">
                    <a:lumMod val="95000"/>
                    <a:lumOff val="5000"/>
                  </a:schemeClr>
                </a:solidFill>
              </a:rPr>
              <a:t>Recreational	- to relieve the stress of work</a:t>
            </a:r>
          </a:p>
          <a:p>
            <a:pPr marL="0" indent="0">
              <a:buNone/>
            </a:pPr>
            <a:r>
              <a:rPr lang="en-US" sz="2000" i="1" dirty="0">
                <a:solidFill>
                  <a:schemeClr val="tx1">
                    <a:lumMod val="95000"/>
                    <a:lumOff val="5000"/>
                  </a:schemeClr>
                </a:solidFill>
              </a:rPr>
              <a:t>Diversionary	-escape from boredom and routine</a:t>
            </a:r>
          </a:p>
          <a:p>
            <a:pPr marL="0" indent="0">
              <a:buNone/>
            </a:pPr>
            <a:r>
              <a:rPr lang="en-US" sz="2000" i="1" dirty="0">
                <a:solidFill>
                  <a:schemeClr val="tx1">
                    <a:lumMod val="95000"/>
                    <a:lumOff val="5000"/>
                  </a:schemeClr>
                </a:solidFill>
              </a:rPr>
              <a:t>Experimental	-looking for authenticity in other society, to experiment 			                   with alternate life styles</a:t>
            </a:r>
          </a:p>
          <a:p>
            <a:pPr marL="0" indent="0">
              <a:buNone/>
            </a:pPr>
            <a:r>
              <a:rPr lang="en-US" sz="2000" i="1" dirty="0">
                <a:solidFill>
                  <a:schemeClr val="tx1">
                    <a:lumMod val="95000"/>
                    <a:lumOff val="5000"/>
                  </a:schemeClr>
                </a:solidFill>
              </a:rPr>
              <a:t>Existential	-finding a new spiritual center as a result of a touristic 			                  experience</a:t>
            </a:r>
          </a:p>
          <a:p>
            <a:pPr marL="0" indent="0">
              <a:buNone/>
            </a:pPr>
            <a:endParaRPr lang="en-US" sz="2000" b="1" dirty="0">
              <a:solidFill>
                <a:schemeClr val="tx1">
                  <a:lumMod val="95000"/>
                  <a:lumOff val="5000"/>
                </a:schemeClr>
              </a:solidFill>
            </a:endParaRPr>
          </a:p>
        </p:txBody>
      </p:sp>
    </p:spTree>
    <p:extLst>
      <p:ext uri="{BB962C8B-B14F-4D97-AF65-F5344CB8AC3E}">
        <p14:creationId xmlns="" xmlns:p14="http://schemas.microsoft.com/office/powerpoint/2010/main" val="6662970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a:solidFill>
                  <a:srgbClr val="C00000"/>
                </a:solidFill>
              </a:rPr>
              <a:t>Supply Related Problem </a:t>
            </a:r>
          </a:p>
        </p:txBody>
      </p:sp>
      <p:sp>
        <p:nvSpPr>
          <p:cNvPr id="3" name="Content Placeholder 2"/>
          <p:cNvSpPr>
            <a:spLocks noGrp="1"/>
          </p:cNvSpPr>
          <p:nvPr>
            <p:ph idx="1"/>
          </p:nvPr>
        </p:nvSpPr>
        <p:spPr>
          <a:xfrm>
            <a:off x="0" y="685800"/>
            <a:ext cx="9067800" cy="5943600"/>
          </a:xfrm>
        </p:spPr>
        <p:txBody>
          <a:bodyPr>
            <a:normAutofit lnSpcReduction="10000"/>
          </a:bodyPr>
          <a:lstStyle/>
          <a:p>
            <a:pPr marL="0" indent="0">
              <a:buNone/>
            </a:pPr>
            <a:r>
              <a:rPr lang="en-US" sz="2400" dirty="0"/>
              <a:t>In order to increase profits from tourism,  priorities can be given to:</a:t>
            </a:r>
          </a:p>
          <a:p>
            <a:pPr marL="457189" indent="-457189">
              <a:buFont typeface="+mj-lt"/>
              <a:buAutoNum type="arabicPeriod"/>
            </a:pPr>
            <a:r>
              <a:rPr lang="en-US" sz="2000" dirty="0"/>
              <a:t>Creating mass tourism enclaves</a:t>
            </a:r>
          </a:p>
          <a:p>
            <a:pPr marL="457189" indent="-457189">
              <a:buFont typeface="+mj-lt"/>
              <a:buAutoNum type="arabicPeriod"/>
            </a:pPr>
            <a:r>
              <a:rPr lang="en-US" sz="2000" dirty="0"/>
              <a:t>Turning the trade to a small up-market component</a:t>
            </a:r>
          </a:p>
          <a:p>
            <a:pPr marL="457189" indent="-457189">
              <a:buFont typeface="+mj-lt"/>
              <a:buAutoNum type="arabicPeriod"/>
            </a:pPr>
            <a:r>
              <a:rPr lang="en-US" sz="2000" dirty="0"/>
              <a:t>Encouraging mass tourism with maximum visitor host contact</a:t>
            </a:r>
          </a:p>
          <a:p>
            <a:pPr marL="457189" indent="-457189">
              <a:buFont typeface="+mj-lt"/>
              <a:buAutoNum type="arabicPeriod"/>
            </a:pPr>
            <a:r>
              <a:rPr lang="en-US" sz="2000" dirty="0"/>
              <a:t>To have a mix of all three models</a:t>
            </a:r>
          </a:p>
          <a:p>
            <a:pPr marL="0" indent="0">
              <a:buNone/>
            </a:pPr>
            <a:r>
              <a:rPr lang="en-US" sz="2000" b="1" dirty="0">
                <a:solidFill>
                  <a:srgbClr val="FF0000"/>
                </a:solidFill>
              </a:rPr>
              <a:t>Decision- Making depends upon four motivational categories</a:t>
            </a:r>
            <a:endParaRPr lang="en-US" sz="2000" b="1" dirty="0">
              <a:solidFill>
                <a:schemeClr val="tx1">
                  <a:lumMod val="95000"/>
                  <a:lumOff val="5000"/>
                </a:schemeClr>
              </a:solidFill>
            </a:endParaRPr>
          </a:p>
          <a:p>
            <a:pPr marL="0" indent="0">
              <a:buNone/>
            </a:pPr>
            <a:r>
              <a:rPr lang="en-US" sz="2000" b="1" dirty="0">
                <a:solidFill>
                  <a:schemeClr val="tx1">
                    <a:lumMod val="95000"/>
                    <a:lumOff val="5000"/>
                  </a:schemeClr>
                </a:solidFill>
              </a:rPr>
              <a:t>Physical, 	cultural, 	personal status, 		prestige</a:t>
            </a:r>
          </a:p>
          <a:p>
            <a:pPr marL="0" indent="0">
              <a:buNone/>
            </a:pPr>
            <a:r>
              <a:rPr lang="en-US" sz="2000" b="1" dirty="0">
                <a:solidFill>
                  <a:srgbClr val="FF0000"/>
                </a:solidFill>
              </a:rPr>
              <a:t>Mathieson and Wall five stage model related to decision making</a:t>
            </a:r>
          </a:p>
          <a:p>
            <a:pPr marL="0" indent="0">
              <a:buNone/>
            </a:pPr>
            <a:r>
              <a:rPr lang="en-US" sz="2000" i="1" dirty="0">
                <a:solidFill>
                  <a:schemeClr val="tx1">
                    <a:lumMod val="95000"/>
                    <a:lumOff val="5000"/>
                  </a:schemeClr>
                </a:solidFill>
              </a:rPr>
              <a:t>Desire		-	The initial period when a need to travel is felt</a:t>
            </a:r>
          </a:p>
          <a:p>
            <a:pPr marL="0" indent="0">
              <a:buNone/>
            </a:pPr>
            <a:r>
              <a:rPr lang="en-US" sz="2000" i="1" dirty="0">
                <a:solidFill>
                  <a:schemeClr val="tx1">
                    <a:lumMod val="95000"/>
                    <a:lumOff val="5000"/>
                  </a:schemeClr>
                </a:solidFill>
              </a:rPr>
              <a:t>Information	-	Evaluation of alternatives are weighted</a:t>
            </a:r>
          </a:p>
          <a:p>
            <a:pPr marL="0" indent="0">
              <a:buNone/>
            </a:pPr>
            <a:r>
              <a:rPr lang="en-US" sz="2000" i="1" dirty="0">
                <a:solidFill>
                  <a:schemeClr val="tx1">
                    <a:lumMod val="95000"/>
                    <a:lumOff val="5000"/>
                  </a:schemeClr>
                </a:solidFill>
              </a:rPr>
              <a:t>Decision		-	Destination, transportation, accommodation, activities</a:t>
            </a:r>
          </a:p>
          <a:p>
            <a:pPr marL="0" indent="0">
              <a:buNone/>
            </a:pPr>
            <a:r>
              <a:rPr lang="en-US" sz="2000" i="1" dirty="0">
                <a:solidFill>
                  <a:schemeClr val="tx1">
                    <a:lumMod val="95000"/>
                    <a:lumOff val="5000"/>
                  </a:schemeClr>
                </a:solidFill>
              </a:rPr>
              <a:t>Preparations	-  	Ticket bookings, money, clothing and journey</a:t>
            </a:r>
          </a:p>
          <a:p>
            <a:pPr marL="0" indent="0">
              <a:buNone/>
            </a:pPr>
            <a:r>
              <a:rPr lang="en-US" sz="2000" i="1" dirty="0">
                <a:solidFill>
                  <a:schemeClr val="tx1">
                    <a:lumMod val="95000"/>
                    <a:lumOff val="5000"/>
                  </a:schemeClr>
                </a:solidFill>
              </a:rPr>
              <a:t>Satisfaction &amp;	-	Before, during and after the trip and likely to influence</a:t>
            </a:r>
          </a:p>
          <a:p>
            <a:pPr marL="0" indent="0">
              <a:buNone/>
            </a:pPr>
            <a:r>
              <a:rPr lang="en-US" sz="2000" i="1" dirty="0">
                <a:solidFill>
                  <a:schemeClr val="tx1">
                    <a:lumMod val="95000"/>
                    <a:lumOff val="5000"/>
                  </a:schemeClr>
                </a:solidFill>
              </a:rPr>
              <a:t>Evaluation		future decision</a:t>
            </a:r>
          </a:p>
          <a:p>
            <a:pPr marL="0" indent="0">
              <a:buNone/>
            </a:pPr>
            <a:r>
              <a:rPr lang="en-US" sz="2000" b="1" dirty="0">
                <a:solidFill>
                  <a:srgbClr val="FF0000"/>
                </a:solidFill>
              </a:rPr>
              <a:t>World wide expectations falls into following categories</a:t>
            </a:r>
          </a:p>
          <a:p>
            <a:pPr marL="0" indent="0">
              <a:buNone/>
            </a:pPr>
            <a:r>
              <a:rPr lang="en-US" sz="2000" b="1" dirty="0">
                <a:solidFill>
                  <a:schemeClr val="tx1">
                    <a:lumMod val="95000"/>
                    <a:lumOff val="5000"/>
                  </a:schemeClr>
                </a:solidFill>
              </a:rPr>
              <a:t>Attractions 	Transportation	 Accommodation 	Support Services Infrastructure	 Low costs 	Safety 			Security and Stability</a:t>
            </a:r>
          </a:p>
          <a:p>
            <a:pPr marL="0" indent="0">
              <a:buNone/>
            </a:pPr>
            <a:endParaRPr lang="en-US" sz="2000" b="1" dirty="0">
              <a:solidFill>
                <a:schemeClr val="tx1">
                  <a:lumMod val="95000"/>
                  <a:lumOff val="5000"/>
                </a:schemeClr>
              </a:solidFill>
            </a:endParaRPr>
          </a:p>
        </p:txBody>
      </p:sp>
    </p:spTree>
    <p:extLst>
      <p:ext uri="{BB962C8B-B14F-4D97-AF65-F5344CB8AC3E}">
        <p14:creationId xmlns="" xmlns:p14="http://schemas.microsoft.com/office/powerpoint/2010/main" val="342523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dirty="0">
                <a:solidFill>
                  <a:srgbClr val="C00000"/>
                </a:solidFill>
              </a:rPr>
              <a:t>NEED FOR HISTORY OF TOURISM</a:t>
            </a:r>
          </a:p>
        </p:txBody>
      </p:sp>
      <p:sp>
        <p:nvSpPr>
          <p:cNvPr id="3" name="Content Placeholder 2"/>
          <p:cNvSpPr>
            <a:spLocks noGrp="1"/>
          </p:cNvSpPr>
          <p:nvPr>
            <p:ph idx="1"/>
          </p:nvPr>
        </p:nvSpPr>
        <p:spPr>
          <a:xfrm>
            <a:off x="228600" y="990600"/>
            <a:ext cx="8686800" cy="5638800"/>
          </a:xfrm>
        </p:spPr>
        <p:txBody>
          <a:bodyPr>
            <a:normAutofit lnSpcReduction="10000"/>
          </a:bodyPr>
          <a:lstStyle/>
          <a:p>
            <a:pPr>
              <a:buFont typeface="Wingdings" panose="05000000000000000000" pitchFamily="2" charset="2"/>
              <a:buChar char="Ø"/>
            </a:pPr>
            <a:r>
              <a:rPr lang="en-US" sz="2400" dirty="0"/>
              <a:t>Understanding the history of tourism is possible by understanding the phenomenon in a particular society at a particular time</a:t>
            </a:r>
          </a:p>
          <a:p>
            <a:pPr>
              <a:buFont typeface="Wingdings" panose="05000000000000000000" pitchFamily="2" charset="2"/>
              <a:buChar char="Ø"/>
            </a:pPr>
            <a:endParaRPr lang="en-US" sz="2400" dirty="0"/>
          </a:p>
          <a:p>
            <a:pPr>
              <a:buFont typeface="Wingdings" panose="05000000000000000000" pitchFamily="2" charset="2"/>
              <a:buChar char="Ø"/>
            </a:pPr>
            <a:r>
              <a:rPr lang="en-US" sz="2400" dirty="0"/>
              <a:t>History of tourism helps us to understand  a dynamic model of tourism development</a:t>
            </a:r>
          </a:p>
          <a:p>
            <a:pPr marL="0" indent="0">
              <a:buNone/>
            </a:pPr>
            <a:endParaRPr lang="en-US" sz="2400" dirty="0"/>
          </a:p>
          <a:p>
            <a:pPr>
              <a:buFont typeface="Wingdings" panose="05000000000000000000" pitchFamily="2" charset="2"/>
              <a:buChar char="Ø"/>
            </a:pPr>
            <a:r>
              <a:rPr lang="en-US" sz="2400" dirty="0"/>
              <a:t>Help in developing the theoretical framework within which the data on tourism can be verified</a:t>
            </a:r>
          </a:p>
          <a:p>
            <a:pPr>
              <a:buFont typeface="Wingdings" panose="05000000000000000000" pitchFamily="2" charset="2"/>
              <a:buChar char="Ø"/>
            </a:pPr>
            <a:endParaRPr lang="en-US" sz="2400" dirty="0"/>
          </a:p>
          <a:p>
            <a:pPr>
              <a:buFont typeface="Wingdings" panose="05000000000000000000" pitchFamily="2" charset="2"/>
              <a:buChar char="Ø"/>
            </a:pPr>
            <a:r>
              <a:rPr lang="en-US" sz="2400" dirty="0"/>
              <a:t>Understanding the history of tourism helps in developing  tourism as an academic discipline</a:t>
            </a:r>
          </a:p>
          <a:p>
            <a:pPr>
              <a:buFont typeface="Wingdings" panose="05000000000000000000" pitchFamily="2" charset="2"/>
              <a:buChar char="Ø"/>
            </a:pPr>
            <a:endParaRPr lang="en-US" sz="2400" dirty="0"/>
          </a:p>
          <a:p>
            <a:pPr>
              <a:buFont typeface="Wingdings" panose="05000000000000000000" pitchFamily="2" charset="2"/>
              <a:buChar char="Ø"/>
            </a:pPr>
            <a:r>
              <a:rPr lang="en-US" sz="2400" dirty="0"/>
              <a:t>Careful analysis of history of tourism helps in </a:t>
            </a:r>
          </a:p>
          <a:p>
            <a:pPr lvl="1">
              <a:buFont typeface="Wingdings" panose="05000000000000000000" pitchFamily="2" charset="2"/>
              <a:buChar char="Ø"/>
            </a:pPr>
            <a:r>
              <a:rPr lang="en-US" sz="2000" i="1" dirty="0">
                <a:solidFill>
                  <a:srgbClr val="C00000"/>
                </a:solidFill>
              </a:rPr>
              <a:t>(i) Identification of sources of data</a:t>
            </a:r>
          </a:p>
          <a:p>
            <a:pPr lvl="1">
              <a:buFont typeface="Wingdings" panose="05000000000000000000" pitchFamily="2" charset="2"/>
              <a:buChar char="Ø"/>
            </a:pPr>
            <a:r>
              <a:rPr lang="en-US" sz="2000" i="1" dirty="0">
                <a:solidFill>
                  <a:srgbClr val="C00000"/>
                </a:solidFill>
              </a:rPr>
              <a:t>(ii) Use of both written and oral history</a:t>
            </a:r>
          </a:p>
        </p:txBody>
      </p:sp>
    </p:spTree>
    <p:extLst>
      <p:ext uri="{BB962C8B-B14F-4D97-AF65-F5344CB8AC3E}">
        <p14:creationId xmlns="" xmlns:p14="http://schemas.microsoft.com/office/powerpoint/2010/main" val="16953078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a:bodyPr>
          <a:lstStyle/>
          <a:p>
            <a:r>
              <a:rPr lang="en-US" sz="2400" b="1" dirty="0">
                <a:solidFill>
                  <a:srgbClr val="C00000"/>
                </a:solidFill>
              </a:rPr>
              <a:t>TOURISM IMPACTS</a:t>
            </a:r>
          </a:p>
        </p:txBody>
      </p:sp>
      <p:sp>
        <p:nvSpPr>
          <p:cNvPr id="3" name="Content Placeholder 2"/>
          <p:cNvSpPr>
            <a:spLocks noGrp="1"/>
          </p:cNvSpPr>
          <p:nvPr>
            <p:ph idx="1"/>
          </p:nvPr>
        </p:nvSpPr>
        <p:spPr>
          <a:xfrm>
            <a:off x="76200" y="533400"/>
            <a:ext cx="8839200" cy="6324600"/>
          </a:xfrm>
        </p:spPr>
        <p:txBody>
          <a:bodyPr>
            <a:normAutofit/>
          </a:bodyPr>
          <a:lstStyle/>
          <a:p>
            <a:pPr>
              <a:buFont typeface="Wingdings" panose="05000000000000000000" pitchFamily="2" charset="2"/>
              <a:buChar char="Ø"/>
            </a:pPr>
            <a:r>
              <a:rPr lang="en-US" sz="2400" dirty="0"/>
              <a:t>Mismanagement of tourism often creates impacts</a:t>
            </a:r>
          </a:p>
          <a:p>
            <a:pPr>
              <a:buFont typeface="Wingdings" panose="05000000000000000000" pitchFamily="2" charset="2"/>
              <a:buChar char="Ø"/>
            </a:pPr>
            <a:endParaRPr lang="en-US" sz="2400" dirty="0"/>
          </a:p>
          <a:p>
            <a:pPr>
              <a:buFont typeface="Wingdings" panose="05000000000000000000" pitchFamily="2" charset="2"/>
              <a:buChar char="Ø"/>
            </a:pPr>
            <a:r>
              <a:rPr lang="en-US" sz="2400" dirty="0"/>
              <a:t>Tourism leakages are increasing rapidly</a:t>
            </a:r>
          </a:p>
          <a:p>
            <a:pPr>
              <a:buFont typeface="Wingdings" panose="05000000000000000000" pitchFamily="2" charset="2"/>
              <a:buChar char="Ø"/>
            </a:pPr>
            <a:endParaRPr lang="en-US" sz="2400" dirty="0"/>
          </a:p>
          <a:p>
            <a:pPr>
              <a:buFont typeface="Wingdings" panose="05000000000000000000" pitchFamily="2" charset="2"/>
              <a:buChar char="Ø"/>
            </a:pPr>
            <a:r>
              <a:rPr lang="en-US" sz="2400" dirty="0"/>
              <a:t>Social impacts of tourism are closely interlinked and third world countries are facing much problems</a:t>
            </a:r>
          </a:p>
          <a:p>
            <a:pPr>
              <a:buFont typeface="Wingdings" panose="05000000000000000000" pitchFamily="2" charset="2"/>
              <a:buChar char="Ø"/>
            </a:pPr>
            <a:endParaRPr lang="en-US" sz="2400" dirty="0"/>
          </a:p>
          <a:p>
            <a:pPr>
              <a:buFont typeface="Wingdings" panose="05000000000000000000" pitchFamily="2" charset="2"/>
              <a:buChar char="Ø"/>
            </a:pPr>
            <a:r>
              <a:rPr lang="en-US" sz="2400" dirty="0"/>
              <a:t>Cultural erosion has become normal at all major destinations</a:t>
            </a:r>
          </a:p>
          <a:p>
            <a:pPr>
              <a:buFont typeface="Wingdings" panose="05000000000000000000" pitchFamily="2" charset="2"/>
              <a:buChar char="Ø"/>
            </a:pPr>
            <a:endParaRPr lang="en-US" sz="2400" dirty="0"/>
          </a:p>
          <a:p>
            <a:pPr>
              <a:buFont typeface="Wingdings" panose="05000000000000000000" pitchFamily="2" charset="2"/>
              <a:buChar char="Ø"/>
            </a:pPr>
            <a:r>
              <a:rPr lang="en-US" sz="2400" dirty="0"/>
              <a:t>Stereotypes image are created by travel agents, which are disliked by local</a:t>
            </a:r>
          </a:p>
          <a:p>
            <a:endParaRPr lang="en-US" sz="2400" dirty="0"/>
          </a:p>
          <a:p>
            <a:pPr marL="0" indent="0" algn="ctr">
              <a:buNone/>
            </a:pPr>
            <a:r>
              <a:rPr lang="en-US" sz="2400" b="1" i="1" dirty="0">
                <a:solidFill>
                  <a:srgbClr val="FF0000"/>
                </a:solidFill>
              </a:rPr>
              <a:t>Tourism professionals and researchers have to keep such implications in account while framing new tourism policies</a:t>
            </a:r>
          </a:p>
          <a:p>
            <a:endParaRPr lang="en-US" sz="2400" dirty="0"/>
          </a:p>
          <a:p>
            <a:endParaRPr lang="en-US" sz="2400" dirty="0"/>
          </a:p>
          <a:p>
            <a:endParaRPr lang="en-US" sz="2400" dirty="0"/>
          </a:p>
          <a:p>
            <a:endParaRPr lang="en-US" sz="2400" dirty="0"/>
          </a:p>
          <a:p>
            <a:endParaRPr lang="en-US" sz="2400" dirty="0"/>
          </a:p>
        </p:txBody>
      </p:sp>
    </p:spTree>
    <p:extLst>
      <p:ext uri="{BB962C8B-B14F-4D97-AF65-F5344CB8AC3E}">
        <p14:creationId xmlns="" xmlns:p14="http://schemas.microsoft.com/office/powerpoint/2010/main" val="13141194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ext Box 1"/>
          <p:cNvSpPr txBox="1">
            <a:spLocks noChangeArrowheads="1"/>
          </p:cNvSpPr>
          <p:nvPr/>
        </p:nvSpPr>
        <p:spPr bwMode="auto">
          <a:xfrm>
            <a:off x="1835150" y="274641"/>
            <a:ext cx="7308851" cy="1209675"/>
          </a:xfrm>
          <a:prstGeom prst="rect">
            <a:avLst/>
          </a:prstGeom>
          <a:noFill/>
          <a:ln w="9525">
            <a:noFill/>
            <a:round/>
            <a:headEnd/>
            <a:tailEnd/>
          </a:ln>
          <a:effectLst/>
        </p:spPr>
        <p:txBody>
          <a:bodyPr lIns="90000" tIns="46800" rIns="90000" bIns="46800" anchor="ctr"/>
          <a:lstStyle/>
          <a:p>
            <a:pPr>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r>
              <a:rPr lang="fr-CA" sz="3600" b="1" dirty="0">
                <a:effectLst>
                  <a:outerShdw blurRad="38100" dist="38100" dir="2700000" algn="tl">
                    <a:srgbClr val="C0C0C0"/>
                  </a:outerShdw>
                </a:effectLst>
                <a:latin typeface="Rockwell" pitchFamily="18" charset="0"/>
              </a:rPr>
              <a:t> </a:t>
            </a:r>
            <a:r>
              <a:rPr lang="en-US" sz="3200" b="1" dirty="0">
                <a:solidFill>
                  <a:srgbClr val="C00000"/>
                </a:solidFill>
                <a:effectLst>
                  <a:outerShdw blurRad="38100" dist="38100" dir="2700000" algn="tl">
                    <a:srgbClr val="C0C0C0"/>
                  </a:outerShdw>
                </a:effectLst>
              </a:rPr>
              <a:t>UNIT 5 : CONSTITUENTS OF TOURISM INDUSTRY AND TOURISM ORGANISATION</a:t>
            </a:r>
            <a:endParaRPr lang="fr-CA" sz="3200" b="1" dirty="0">
              <a:solidFill>
                <a:srgbClr val="C00000"/>
              </a:solidFill>
              <a:effectLst>
                <a:outerShdw blurRad="38100" dist="38100" dir="2700000" algn="tl">
                  <a:srgbClr val="C0C0C0"/>
                </a:outerShdw>
              </a:effectLst>
            </a:endParaRPr>
          </a:p>
        </p:txBody>
      </p:sp>
      <p:sp>
        <p:nvSpPr>
          <p:cNvPr id="3075" name="Text Box 2"/>
          <p:cNvSpPr txBox="1">
            <a:spLocks noChangeArrowheads="1"/>
          </p:cNvSpPr>
          <p:nvPr/>
        </p:nvSpPr>
        <p:spPr bwMode="auto">
          <a:xfrm>
            <a:off x="2195514" y="1844676"/>
            <a:ext cx="6769100" cy="4464051"/>
          </a:xfrm>
          <a:prstGeom prst="rect">
            <a:avLst/>
          </a:prstGeom>
          <a:noFill/>
          <a:ln w="9525">
            <a:noFill/>
            <a:round/>
            <a:headEnd/>
            <a:tailEnd/>
          </a:ln>
        </p:spPr>
        <p:txBody>
          <a:bodyPr lIns="90000" tIns="46800" rIns="90000" bIns="46800"/>
          <a:lstStyle/>
          <a:p>
            <a:pPr>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pPr>
            <a:r>
              <a:rPr lang="en-US" sz="2400" b="1" dirty="0">
                <a:solidFill>
                  <a:srgbClr val="C00000"/>
                </a:solidFill>
                <a:latin typeface="Trebuchet MS" pitchFamily="34" charset="0"/>
              </a:rPr>
              <a:t>5.2 TOURISM INDUSTRY</a:t>
            </a:r>
          </a:p>
          <a:p>
            <a:pPr>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pPr>
            <a:endParaRPr lang="en-US" sz="1000" dirty="0">
              <a:latin typeface="Trebuchet MS" pitchFamily="34" charset="0"/>
            </a:endParaRPr>
          </a:p>
          <a:p>
            <a:pPr>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pPr>
            <a:endParaRPr lang="en-US" sz="1000" dirty="0">
              <a:latin typeface="Trebuchet MS" pitchFamily="34" charset="0"/>
            </a:endParaRPr>
          </a:p>
          <a:p>
            <a:pPr>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pPr>
            <a:r>
              <a:rPr lang="en-US" sz="2400" dirty="0">
                <a:latin typeface="Trebuchet MS" pitchFamily="34" charset="0"/>
              </a:rPr>
              <a:t>WHAT IS TOURISM ?</a:t>
            </a:r>
          </a:p>
          <a:p>
            <a:pPr>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pPr>
            <a:endParaRPr lang="en-US" sz="1000" dirty="0">
              <a:latin typeface="Trebuchet MS" pitchFamily="34" charset="0"/>
            </a:endParaRPr>
          </a:p>
          <a:p>
            <a:pPr algn="just">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pPr>
            <a:r>
              <a:rPr lang="en-US" sz="2400" b="1" dirty="0">
                <a:latin typeface="Trebuchet MS" pitchFamily="34" charset="0"/>
              </a:rPr>
              <a:t>	Tourism is a socio-economic phenomenon </a:t>
            </a:r>
          </a:p>
          <a:p>
            <a:pPr algn="just">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pPr>
            <a:endParaRPr lang="en-US" sz="2000" b="1" dirty="0">
              <a:latin typeface="Trebuchet MS" pitchFamily="34" charset="0"/>
            </a:endParaRPr>
          </a:p>
          <a:p>
            <a:pPr algn="just">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pPr>
            <a:r>
              <a:rPr lang="en-US" sz="2400" dirty="0">
                <a:latin typeface="Trebuchet MS" pitchFamily="34" charset="0"/>
              </a:rPr>
              <a:t>	Tourism accounts for the single largest 	peaceful movement of people across 	cultural boundaries of the world.</a:t>
            </a:r>
            <a:r>
              <a:rPr lang="en-AU" sz="2400" dirty="0">
                <a:latin typeface="Trebuchet MS" pitchFamily="34" charset="0"/>
              </a:rPr>
              <a:t> </a:t>
            </a:r>
          </a:p>
          <a:p>
            <a:pPr algn="just">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pPr>
            <a:endParaRPr lang="en-US" sz="2000" dirty="0">
              <a:latin typeface="Trebuchet MS" pitchFamily="34" charset="0"/>
            </a:endParaRPr>
          </a:p>
          <a:p>
            <a:pPr algn="just">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pPr>
            <a:r>
              <a:rPr lang="en-US" sz="2400" i="1" dirty="0">
                <a:latin typeface="Trebuchet MS" pitchFamily="34" charset="0"/>
              </a:rPr>
              <a:t>	Dictionary says</a:t>
            </a:r>
            <a:r>
              <a:rPr lang="en-US" sz="2400" dirty="0">
                <a:latin typeface="Trebuchet MS" pitchFamily="34" charset="0"/>
              </a:rPr>
              <a:t>:</a:t>
            </a:r>
          </a:p>
          <a:p>
            <a:pPr algn="just">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pPr>
            <a:r>
              <a:rPr lang="en-US" sz="2400" dirty="0">
                <a:latin typeface="Trebuchet MS" pitchFamily="34" charset="0"/>
              </a:rPr>
              <a:t> 	The activity of visiting places for pleasure 	is tourism </a:t>
            </a:r>
          </a:p>
        </p:txBody>
      </p:sp>
      <p:pic>
        <p:nvPicPr>
          <p:cNvPr id="3076" name="Picture 4"/>
          <p:cNvPicPr>
            <a:picLocks noChangeAspect="1" noChangeArrowheads="1"/>
          </p:cNvPicPr>
          <p:nvPr/>
        </p:nvPicPr>
        <p:blipFill>
          <a:blip r:embed="rId3"/>
          <a:srcRect/>
          <a:stretch>
            <a:fillRect/>
          </a:stretch>
        </p:blipFill>
        <p:spPr bwMode="auto">
          <a:xfrm>
            <a:off x="1" y="4929189"/>
            <a:ext cx="2146300" cy="1928812"/>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1"/>
          <p:cNvSpPr txBox="1">
            <a:spLocks noChangeArrowheads="1"/>
          </p:cNvSpPr>
          <p:nvPr/>
        </p:nvSpPr>
        <p:spPr bwMode="auto">
          <a:xfrm>
            <a:off x="2286000" y="274639"/>
            <a:ext cx="6400800" cy="1143000"/>
          </a:xfrm>
          <a:prstGeom prst="rect">
            <a:avLst/>
          </a:prstGeom>
          <a:noFill/>
          <a:ln w="9525">
            <a:noFill/>
            <a:round/>
            <a:headEnd/>
            <a:tailEnd/>
          </a:ln>
        </p:spPr>
        <p:txBody>
          <a:bodyPr lIns="90000" tIns="46800" rIns="90000" bIns="46800" anchor="ctr"/>
          <a:lstStyle/>
          <a:p>
            <a:pPr>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pPr>
            <a:r>
              <a:rPr lang="en-US" sz="2400" b="1" dirty="0">
                <a:solidFill>
                  <a:srgbClr val="C00000"/>
                </a:solidFill>
              </a:rPr>
              <a:t>5.2 TOURISM INDUSTRY</a:t>
            </a:r>
          </a:p>
          <a:p>
            <a:pPr>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pPr>
            <a:endParaRPr lang="en-US" sz="1000" dirty="0">
              <a:latin typeface="Trebuchet MS" pitchFamily="34" charset="0"/>
            </a:endParaRPr>
          </a:p>
        </p:txBody>
      </p:sp>
      <p:sp>
        <p:nvSpPr>
          <p:cNvPr id="2" name="Text Box 2"/>
          <p:cNvSpPr txBox="1">
            <a:spLocks noChangeArrowheads="1"/>
          </p:cNvSpPr>
          <p:nvPr/>
        </p:nvSpPr>
        <p:spPr bwMode="auto">
          <a:xfrm>
            <a:off x="838203" y="1417638"/>
            <a:ext cx="8054975" cy="5251451"/>
          </a:xfrm>
          <a:prstGeom prst="rect">
            <a:avLst/>
          </a:prstGeom>
          <a:noFill/>
          <a:ln w="9525">
            <a:noFill/>
            <a:round/>
            <a:headEnd/>
            <a:tailEnd/>
          </a:ln>
          <a:effectLst/>
        </p:spPr>
        <p:txBody>
          <a:bodyPr lIns="90000" tIns="46800" rIns="90000" bIns="46800"/>
          <a:lstStyle/>
          <a:p>
            <a:pPr>
              <a:spcBef>
                <a:spcPts val="800"/>
              </a:spcBef>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r>
              <a:rPr lang="en-US" sz="3200" dirty="0">
                <a:solidFill>
                  <a:srgbClr val="C00000"/>
                </a:solidFill>
              </a:rPr>
              <a:t>TOURISM - AN INDUSTRY?</a:t>
            </a:r>
          </a:p>
          <a:p>
            <a:pPr algn="just">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endParaRPr lang="en-US" sz="1600" dirty="0">
              <a:effectLst>
                <a:outerShdw blurRad="38100" dist="38100" dir="2700000" algn="tl">
                  <a:srgbClr val="C0C0C0"/>
                </a:outerShdw>
              </a:effectLst>
              <a:latin typeface="Trebuchet MS" pitchFamily="34" charset="0"/>
            </a:endParaRPr>
          </a:p>
          <a:p>
            <a:pPr algn="just">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r>
              <a:rPr lang="en-US" sz="2600" dirty="0">
                <a:effectLst>
                  <a:outerShdw blurRad="38100" dist="38100" dir="2700000" algn="tl">
                    <a:srgbClr val="C0C0C0"/>
                  </a:outerShdw>
                </a:effectLst>
                <a:latin typeface="Trebuchet MS" pitchFamily="34" charset="0"/>
              </a:rPr>
              <a:t>Burkart and others </a:t>
            </a:r>
            <a:r>
              <a:rPr lang="en-US" sz="2600" dirty="0" err="1">
                <a:effectLst>
                  <a:outerShdw blurRad="38100" dist="38100" dir="2700000" algn="tl">
                    <a:srgbClr val="C0C0C0"/>
                  </a:outerShdw>
                </a:effectLst>
                <a:latin typeface="Trebuchet MS" pitchFamily="34" charset="0"/>
              </a:rPr>
              <a:t>recognise</a:t>
            </a:r>
            <a:r>
              <a:rPr lang="en-US" sz="2600" dirty="0">
                <a:effectLst>
                  <a:outerShdw blurRad="38100" dist="38100" dir="2700000" algn="tl">
                    <a:srgbClr val="C0C0C0"/>
                  </a:outerShdw>
                </a:effectLst>
                <a:latin typeface="Trebuchet MS" pitchFamily="34" charset="0"/>
              </a:rPr>
              <a:t> tourism industry as:- </a:t>
            </a:r>
          </a:p>
          <a:p>
            <a:pPr algn="just">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endParaRPr lang="en-US" sz="2600" dirty="0">
              <a:effectLst>
                <a:outerShdw blurRad="38100" dist="38100" dir="2700000" algn="tl">
                  <a:srgbClr val="C0C0C0"/>
                </a:outerShdw>
              </a:effectLst>
              <a:latin typeface="Trebuchet MS" pitchFamily="34" charset="0"/>
            </a:endParaRPr>
          </a:p>
          <a:p>
            <a:pPr marL="457189" indent="-457189" algn="just">
              <a:buFont typeface="Wingdings" panose="05000000000000000000" pitchFamily="2" charset="2"/>
              <a:buChar char="Ø"/>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r>
              <a:rPr lang="en-US" sz="2600" dirty="0">
                <a:latin typeface="Trebuchet MS" pitchFamily="34" charset="0"/>
              </a:rPr>
              <a:t>Comprised of a broad range of business and </a:t>
            </a:r>
            <a:r>
              <a:rPr lang="en-US" sz="2600" dirty="0" err="1">
                <a:latin typeface="Trebuchet MS" pitchFamily="34" charset="0"/>
              </a:rPr>
              <a:t>organisations</a:t>
            </a:r>
            <a:r>
              <a:rPr lang="en-US" sz="2600" dirty="0">
                <a:latin typeface="Trebuchet MS" pitchFamily="34" charset="0"/>
              </a:rPr>
              <a:t> that are related to </a:t>
            </a:r>
            <a:r>
              <a:rPr lang="en-US" sz="2600" i="1" dirty="0">
                <a:latin typeface="Trebuchet MS" pitchFamily="34" charset="0"/>
              </a:rPr>
              <a:t>“virtually all areas of economy”</a:t>
            </a:r>
          </a:p>
          <a:p>
            <a:pPr algn="just">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endParaRPr lang="en-US" sz="2600" i="1" dirty="0">
              <a:latin typeface="Trebuchet MS" pitchFamily="34" charset="0"/>
            </a:endParaRPr>
          </a:p>
          <a:p>
            <a:pPr marL="457189" indent="-457189" algn="just">
              <a:buFont typeface="Wingdings" panose="05000000000000000000" pitchFamily="2" charset="2"/>
              <a:buChar char="Ø"/>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r>
              <a:rPr lang="en-US" sz="2600" i="1" dirty="0">
                <a:latin typeface="Trebuchet MS" pitchFamily="34" charset="0"/>
              </a:rPr>
              <a:t>The components include all suppliers of goods and services which the tourists require</a:t>
            </a:r>
            <a:endParaRPr lang="en-US" sz="2600" i="1"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1"/>
          <p:cNvSpPr txBox="1">
            <a:spLocks noChangeArrowheads="1"/>
          </p:cNvSpPr>
          <p:nvPr/>
        </p:nvSpPr>
        <p:spPr bwMode="auto">
          <a:xfrm>
            <a:off x="2286000" y="274641"/>
            <a:ext cx="6400800" cy="777875"/>
          </a:xfrm>
          <a:prstGeom prst="rect">
            <a:avLst/>
          </a:prstGeom>
          <a:noFill/>
          <a:ln w="9525">
            <a:noFill/>
            <a:round/>
            <a:headEnd/>
            <a:tailEnd/>
          </a:ln>
        </p:spPr>
        <p:txBody>
          <a:bodyPr lIns="90000" tIns="46800" rIns="90000" bIns="46800" anchor="ctr"/>
          <a:lstStyle/>
          <a:p>
            <a:pPr>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pPr>
            <a:r>
              <a:rPr lang="en-US" sz="3200" b="1" dirty="0">
                <a:solidFill>
                  <a:srgbClr val="C00000"/>
                </a:solidFill>
              </a:rPr>
              <a:t>5.2 TOURISM INDUSTRY        </a:t>
            </a:r>
            <a:r>
              <a:rPr lang="fr-CA" sz="3200" i="1" dirty="0" err="1">
                <a:solidFill>
                  <a:srgbClr val="C00000"/>
                </a:solidFill>
              </a:rPr>
              <a:t>Contd</a:t>
            </a:r>
            <a:r>
              <a:rPr lang="fr-CA" sz="3200" i="1" dirty="0">
                <a:solidFill>
                  <a:srgbClr val="C00000"/>
                </a:solidFill>
              </a:rPr>
              <a:t>....</a:t>
            </a:r>
          </a:p>
        </p:txBody>
      </p:sp>
      <p:sp>
        <p:nvSpPr>
          <p:cNvPr id="5123" name="Text Box 2"/>
          <p:cNvSpPr txBox="1">
            <a:spLocks noChangeArrowheads="1"/>
          </p:cNvSpPr>
          <p:nvPr/>
        </p:nvSpPr>
        <p:spPr bwMode="auto">
          <a:xfrm>
            <a:off x="685803" y="1219203"/>
            <a:ext cx="8207375" cy="5305425"/>
          </a:xfrm>
          <a:prstGeom prst="rect">
            <a:avLst/>
          </a:prstGeom>
          <a:noFill/>
          <a:ln w="9525">
            <a:noFill/>
            <a:round/>
            <a:headEnd/>
            <a:tailEnd/>
          </a:ln>
        </p:spPr>
        <p:txBody>
          <a:bodyPr lIns="90000" tIns="46800" rIns="90000" bIns="46800"/>
          <a:lstStyle/>
          <a:p>
            <a:pPr algn="just">
              <a:spcBef>
                <a:spcPts val="775"/>
              </a:spcBef>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pPr>
            <a:r>
              <a:rPr lang="en-US" sz="2400" i="1" dirty="0">
                <a:latin typeface="Trebuchet MS" pitchFamily="34" charset="0"/>
              </a:rPr>
              <a:t>Kaiser and others advocated that there “is no such thing as Tourism Industry”  as</a:t>
            </a:r>
          </a:p>
          <a:p>
            <a:pPr algn="just">
              <a:spcBef>
                <a:spcPts val="775"/>
              </a:spcBef>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pPr>
            <a:endParaRPr lang="en-US" sz="1000" dirty="0">
              <a:latin typeface="Trebuchet MS" pitchFamily="34" charset="0"/>
            </a:endParaRPr>
          </a:p>
          <a:p>
            <a:pPr marL="342891" indent="-342891" algn="just">
              <a:spcBef>
                <a:spcPts val="775"/>
              </a:spcBef>
              <a:buFont typeface="Wingdings" panose="05000000000000000000" pitchFamily="2" charset="2"/>
              <a:buChar char="Ø"/>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pPr>
            <a:r>
              <a:rPr lang="en-US" sz="2400" dirty="0">
                <a:latin typeface="Trebuchet MS" pitchFamily="34" charset="0"/>
              </a:rPr>
              <a:t>Collection of several industries that function separately with various types of links with tourists. These links can be both incidental as well as purposeful, direct or indirect.</a:t>
            </a:r>
          </a:p>
          <a:p>
            <a:pPr algn="just">
              <a:spcBef>
                <a:spcPts val="775"/>
              </a:spcBef>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pPr>
            <a:endParaRPr lang="en-US" sz="1000" dirty="0">
              <a:latin typeface="Trebuchet MS" pitchFamily="34" charset="0"/>
            </a:endParaRPr>
          </a:p>
          <a:p>
            <a:pPr algn="just">
              <a:spcBef>
                <a:spcPts val="775"/>
              </a:spcBef>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pPr>
            <a:r>
              <a:rPr lang="en-US" sz="2400" dirty="0">
                <a:latin typeface="Trebuchet MS" pitchFamily="34" charset="0"/>
              </a:rPr>
              <a:t>According to Leiper (Intermediary position)</a:t>
            </a:r>
          </a:p>
          <a:p>
            <a:pPr marL="342891" indent="-342891" algn="just">
              <a:spcBef>
                <a:spcPts val="775"/>
              </a:spcBef>
              <a:buFont typeface="Wingdings" panose="05000000000000000000" pitchFamily="2" charset="2"/>
              <a:buChar char="Ø"/>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pPr>
            <a:r>
              <a:rPr lang="en-US" sz="2400" dirty="0">
                <a:latin typeface="Trebuchet MS" pitchFamily="34" charset="0"/>
              </a:rPr>
              <a:t>the business of providing goods and services to meet the distinctive needs of some identifiable collection of tourists </a:t>
            </a:r>
          </a:p>
          <a:p>
            <a:pPr marL="342891" indent="-342891" algn="just">
              <a:spcBef>
                <a:spcPts val="775"/>
              </a:spcBef>
              <a:buFont typeface="Wingdings" panose="05000000000000000000" pitchFamily="2" charset="2"/>
              <a:buChar char="Ø"/>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pPr>
            <a:r>
              <a:rPr lang="en-US" sz="2400" dirty="0">
                <a:latin typeface="Trebuchet MS" pitchFamily="34" charset="0"/>
              </a:rPr>
              <a:t>Cooperate with one another, to some degree, in doing</a:t>
            </a:r>
            <a:r>
              <a:rPr lang="en-US" sz="3100" dirty="0">
                <a:solidFill>
                  <a:srgbClr val="FFFFFF"/>
                </a:solidFill>
              </a:rPr>
              <a:t> </a:t>
            </a:r>
            <a:r>
              <a:rPr lang="en-US" sz="2400" dirty="0"/>
              <a:t>so </a:t>
            </a:r>
            <a:endParaRPr lang="en-US" sz="3100" dirty="0">
              <a:solidFill>
                <a:srgbClr val="0D0D0D"/>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2286000" y="274641"/>
            <a:ext cx="6400800" cy="777875"/>
          </a:xfrm>
          <a:prstGeom prst="rect">
            <a:avLst/>
          </a:prstGeom>
          <a:noFill/>
          <a:ln w="9525">
            <a:noFill/>
            <a:round/>
            <a:headEnd/>
            <a:tailEnd/>
          </a:ln>
        </p:spPr>
        <p:txBody>
          <a:bodyPr lIns="90000" tIns="46800" rIns="90000" bIns="46800" anchor="ctr"/>
          <a:lstStyle/>
          <a:p>
            <a:pPr>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pPr>
            <a:r>
              <a:rPr lang="en-US" sz="3200" b="1" dirty="0">
                <a:solidFill>
                  <a:srgbClr val="C00000"/>
                </a:solidFill>
              </a:rPr>
              <a:t>5.2 TOURISM INDUSTRY        </a:t>
            </a:r>
            <a:r>
              <a:rPr lang="fr-CA" sz="3200" i="1" dirty="0" err="1">
                <a:solidFill>
                  <a:srgbClr val="C00000"/>
                </a:solidFill>
              </a:rPr>
              <a:t>Contd</a:t>
            </a:r>
            <a:r>
              <a:rPr lang="fr-CA" sz="3200" i="1" dirty="0"/>
              <a:t>....</a:t>
            </a:r>
            <a:endParaRPr lang="fr-CA" sz="3200" i="1" dirty="0">
              <a:solidFill>
                <a:srgbClr val="FFFFFF"/>
              </a:solidFill>
            </a:endParaRPr>
          </a:p>
        </p:txBody>
      </p:sp>
      <p:sp>
        <p:nvSpPr>
          <p:cNvPr id="6147" name="Text Box 3"/>
          <p:cNvSpPr txBox="1">
            <a:spLocks noChangeArrowheads="1"/>
          </p:cNvSpPr>
          <p:nvPr/>
        </p:nvSpPr>
        <p:spPr bwMode="auto">
          <a:xfrm>
            <a:off x="685803" y="1219203"/>
            <a:ext cx="8207375" cy="5305425"/>
          </a:xfrm>
          <a:prstGeom prst="rect">
            <a:avLst/>
          </a:prstGeom>
          <a:noFill/>
          <a:ln w="9525">
            <a:noFill/>
            <a:round/>
            <a:headEnd/>
            <a:tailEnd/>
          </a:ln>
        </p:spPr>
        <p:txBody>
          <a:bodyPr lIns="90000" tIns="46800" rIns="90000" bIns="46800"/>
          <a:lstStyle/>
          <a:p>
            <a:pPr marL="269868" indent="-269868" algn="just">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pPr>
            <a:r>
              <a:rPr lang="en-US" sz="2400" dirty="0">
                <a:latin typeface="Trebuchet MS" pitchFamily="34" charset="0"/>
              </a:rPr>
              <a:t>	The UN source identified seven industrial areas, which could be regarded as belonging in different degrees to the tourist sector, although for the most part not concerned exclusively with tourism</a:t>
            </a:r>
          </a:p>
          <a:p>
            <a:pPr marL="269868" indent="-269868" algn="just">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pPr>
            <a:endParaRPr lang="en-US" sz="2400" dirty="0">
              <a:latin typeface="Trebuchet MS" pitchFamily="34" charset="0"/>
            </a:endParaRPr>
          </a:p>
          <a:p>
            <a:pPr marL="342891" indent="-342891" algn="just">
              <a:buFont typeface="Wingdings" panose="05000000000000000000" pitchFamily="2" charset="2"/>
              <a:buChar char="Ø"/>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pPr>
            <a:r>
              <a:rPr lang="en-US" sz="2400" i="1" dirty="0">
                <a:latin typeface="Trebuchet MS" pitchFamily="34" charset="0"/>
              </a:rPr>
              <a:t>Accommodation,</a:t>
            </a:r>
          </a:p>
          <a:p>
            <a:pPr marL="342891" indent="-342891" algn="just">
              <a:buFont typeface="Wingdings" panose="05000000000000000000" pitchFamily="2" charset="2"/>
              <a:buChar char="Ø"/>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pPr>
            <a:r>
              <a:rPr lang="en-US" sz="2400" i="1" dirty="0">
                <a:latin typeface="Trebuchet MS" pitchFamily="34" charset="0"/>
              </a:rPr>
              <a:t>Attraction management</a:t>
            </a:r>
          </a:p>
          <a:p>
            <a:pPr marL="342891" indent="-342891" algn="just">
              <a:buFont typeface="Wingdings" panose="05000000000000000000" pitchFamily="2" charset="2"/>
              <a:buChar char="Ø"/>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pPr>
            <a:r>
              <a:rPr lang="en-US" sz="2400" i="1" dirty="0">
                <a:latin typeface="Trebuchet MS" pitchFamily="34" charset="0"/>
              </a:rPr>
              <a:t>Travel agents and tour operators, </a:t>
            </a:r>
          </a:p>
          <a:p>
            <a:pPr marL="342891" indent="-342891" algn="just">
              <a:buFont typeface="Wingdings" panose="05000000000000000000" pitchFamily="2" charset="2"/>
              <a:buChar char="Ø"/>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pPr>
            <a:r>
              <a:rPr lang="en-US" sz="2400" i="1" dirty="0">
                <a:latin typeface="Trebuchet MS" pitchFamily="34" charset="0"/>
              </a:rPr>
              <a:t>Restaurants </a:t>
            </a:r>
          </a:p>
          <a:p>
            <a:pPr marL="342891" indent="-342891" algn="just">
              <a:buFont typeface="Wingdings" panose="05000000000000000000" pitchFamily="2" charset="2"/>
              <a:buChar char="Ø"/>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pPr>
            <a:r>
              <a:rPr lang="en-US" sz="2400" i="1" dirty="0">
                <a:latin typeface="Trebuchet MS" pitchFamily="34" charset="0"/>
              </a:rPr>
              <a:t>Passenger transport enterprises</a:t>
            </a:r>
          </a:p>
          <a:p>
            <a:pPr marL="342891" indent="-342891" algn="just">
              <a:buFont typeface="Wingdings" panose="05000000000000000000" pitchFamily="2" charset="2"/>
              <a:buChar char="Ø"/>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pPr>
            <a:r>
              <a:rPr lang="en-US" sz="2400" i="1" dirty="0">
                <a:latin typeface="Trebuchet MS" pitchFamily="34" charset="0"/>
              </a:rPr>
              <a:t>Manufacturers of handicraft and souvenirs designed for visitors and related outlets </a:t>
            </a:r>
          </a:p>
          <a:p>
            <a:pPr marL="342891" indent="-342891" algn="just">
              <a:buFont typeface="Wingdings" panose="05000000000000000000" pitchFamily="2" charset="2"/>
              <a:buChar char="Ø"/>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pPr>
            <a:r>
              <a:rPr lang="en-US" sz="2400" i="1" dirty="0">
                <a:latin typeface="Trebuchet MS" pitchFamily="34" charset="0"/>
              </a:rPr>
              <a:t>agencies concerned with tourism. </a:t>
            </a:r>
          </a:p>
        </p:txBody>
      </p:sp>
      <p:pic>
        <p:nvPicPr>
          <p:cNvPr id="6148" name="Picture 4" descr="BECHSCN1"/>
          <p:cNvPicPr>
            <a:picLocks noChangeAspect="1" noChangeArrowheads="1"/>
          </p:cNvPicPr>
          <p:nvPr/>
        </p:nvPicPr>
        <p:blipFill>
          <a:blip r:embed="rId3"/>
          <a:srcRect/>
          <a:stretch>
            <a:fillRect/>
          </a:stretch>
        </p:blipFill>
        <p:spPr bwMode="auto">
          <a:xfrm>
            <a:off x="6248403" y="2631719"/>
            <a:ext cx="1944687" cy="1701800"/>
          </a:xfrm>
          <a:prstGeom prst="rect">
            <a:avLst/>
          </a:prstGeom>
          <a:noFill/>
          <a:ln w="9525">
            <a:noFill/>
            <a:miter lim="800000"/>
            <a:headEnd/>
            <a:tailEnd/>
          </a:ln>
        </p:spPr>
      </p:pic>
      <p:pic>
        <p:nvPicPr>
          <p:cNvPr id="6149" name="Picture 6" descr="BAR_1"/>
          <p:cNvPicPr>
            <a:picLocks noChangeAspect="1" noChangeArrowheads="1"/>
          </p:cNvPicPr>
          <p:nvPr/>
        </p:nvPicPr>
        <p:blipFill>
          <a:blip r:embed="rId4"/>
          <a:srcRect/>
          <a:stretch>
            <a:fillRect/>
          </a:stretch>
        </p:blipFill>
        <p:spPr bwMode="auto">
          <a:xfrm>
            <a:off x="7740651" y="5734051"/>
            <a:ext cx="1403351" cy="1123951"/>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2286000" y="274641"/>
            <a:ext cx="6400800" cy="777875"/>
          </a:xfrm>
          <a:prstGeom prst="rect">
            <a:avLst/>
          </a:prstGeom>
          <a:noFill/>
          <a:ln w="9525">
            <a:noFill/>
            <a:round/>
            <a:headEnd/>
            <a:tailEnd/>
          </a:ln>
        </p:spPr>
        <p:txBody>
          <a:bodyPr lIns="90000" tIns="46800" rIns="90000" bIns="46800" anchor="ctr"/>
          <a:lstStyle/>
          <a:p>
            <a:pPr>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pPr>
            <a:r>
              <a:rPr lang="en-US" sz="3200" b="1" dirty="0">
                <a:solidFill>
                  <a:srgbClr val="C00000"/>
                </a:solidFill>
              </a:rPr>
              <a:t>5.2 TOURISM INDUSTRY        </a:t>
            </a:r>
            <a:r>
              <a:rPr lang="fr-CA" sz="3200" i="1" dirty="0" err="1">
                <a:solidFill>
                  <a:srgbClr val="C00000"/>
                </a:solidFill>
              </a:rPr>
              <a:t>Contd</a:t>
            </a:r>
            <a:r>
              <a:rPr lang="fr-CA" sz="3200" i="1" dirty="0">
                <a:solidFill>
                  <a:srgbClr val="C00000"/>
                </a:solidFill>
              </a:rPr>
              <a:t>....</a:t>
            </a:r>
          </a:p>
        </p:txBody>
      </p:sp>
      <p:sp>
        <p:nvSpPr>
          <p:cNvPr id="7171" name="Text Box 3"/>
          <p:cNvSpPr txBox="1">
            <a:spLocks noChangeArrowheads="1"/>
          </p:cNvSpPr>
          <p:nvPr/>
        </p:nvSpPr>
        <p:spPr bwMode="auto">
          <a:xfrm>
            <a:off x="609603" y="1219203"/>
            <a:ext cx="8283575" cy="5305425"/>
          </a:xfrm>
          <a:prstGeom prst="rect">
            <a:avLst/>
          </a:prstGeom>
          <a:noFill/>
          <a:ln w="9525">
            <a:noFill/>
            <a:round/>
            <a:headEnd/>
            <a:tailEnd/>
          </a:ln>
        </p:spPr>
        <p:txBody>
          <a:bodyPr lIns="90000" tIns="46800" rIns="90000" bIns="46800"/>
          <a:lstStyle/>
          <a:p>
            <a:pPr marL="838179" indent="-838179" algn="just">
              <a:tabLst>
                <a:tab pos="269868"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pPr>
            <a:r>
              <a:rPr lang="en-US" sz="2400" i="1" dirty="0">
                <a:latin typeface="Trebuchet MS" pitchFamily="34" charset="0"/>
              </a:rPr>
              <a:t>Tourism is not one single industry but an amalgamation of many industries and allied industries.</a:t>
            </a:r>
          </a:p>
          <a:p>
            <a:pPr marL="838179" indent="-838179" algn="just">
              <a:tabLst>
                <a:tab pos="269868"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pPr>
            <a:r>
              <a:rPr lang="en-US" sz="2400" dirty="0">
                <a:latin typeface="Trebuchet MS" pitchFamily="34" charset="0"/>
              </a:rPr>
              <a:t> </a:t>
            </a:r>
            <a:endParaRPr lang="en-US" sz="2400" i="1" dirty="0">
              <a:latin typeface="Trebuchet MS" pitchFamily="34" charset="0"/>
            </a:endParaRPr>
          </a:p>
          <a:p>
            <a:pPr marL="838179" indent="-838179" algn="just">
              <a:buFont typeface="Times New Roman" pitchFamily="18" charset="0"/>
              <a:buAutoNum type="arabicPeriod"/>
              <a:tabLst>
                <a:tab pos="269868"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pPr>
            <a:r>
              <a:rPr lang="en-US" sz="2400" i="1" dirty="0">
                <a:latin typeface="Trebuchet MS" pitchFamily="34" charset="0"/>
              </a:rPr>
              <a:t>Aviation </a:t>
            </a:r>
          </a:p>
          <a:p>
            <a:pPr marL="838179" indent="-838179" algn="just">
              <a:buFont typeface="Times New Roman" pitchFamily="18" charset="0"/>
              <a:buAutoNum type="arabicPeriod"/>
              <a:tabLst>
                <a:tab pos="269868"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pPr>
            <a:r>
              <a:rPr lang="en-US" sz="2400" i="1" dirty="0">
                <a:latin typeface="Trebuchet MS" pitchFamily="34" charset="0"/>
              </a:rPr>
              <a:t>Transportation (Surface - Rail and Road)</a:t>
            </a:r>
          </a:p>
          <a:p>
            <a:pPr marL="838179" indent="-838179" algn="just">
              <a:buFont typeface="Times New Roman" pitchFamily="18" charset="0"/>
              <a:buAutoNum type="arabicPeriod"/>
              <a:tabLst>
                <a:tab pos="269868"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pPr>
            <a:r>
              <a:rPr lang="en-US" sz="2400" i="1" dirty="0">
                <a:latin typeface="Trebuchet MS" pitchFamily="34" charset="0"/>
              </a:rPr>
              <a:t>Water Transport</a:t>
            </a:r>
          </a:p>
          <a:p>
            <a:pPr marL="838179" indent="-838179" algn="just">
              <a:buFont typeface="Times New Roman" pitchFamily="18" charset="0"/>
              <a:buAutoNum type="arabicPeriod"/>
              <a:tabLst>
                <a:tab pos="269868"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pPr>
            <a:r>
              <a:rPr lang="en-US" sz="2400" i="1" dirty="0">
                <a:latin typeface="Trebuchet MS" pitchFamily="34" charset="0"/>
              </a:rPr>
              <a:t>Hospitality</a:t>
            </a:r>
          </a:p>
          <a:p>
            <a:pPr marL="838179" indent="-838179" algn="just">
              <a:buFont typeface="Times New Roman" pitchFamily="18" charset="0"/>
              <a:buAutoNum type="arabicPeriod"/>
              <a:tabLst>
                <a:tab pos="269868"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pPr>
            <a:r>
              <a:rPr lang="en-US" sz="2400" i="1" dirty="0">
                <a:latin typeface="Trebuchet MS" pitchFamily="34" charset="0"/>
              </a:rPr>
              <a:t>Travel Consultants, Guides, Attraction Management (Theme Parks, Monuments) </a:t>
            </a:r>
          </a:p>
          <a:p>
            <a:pPr marL="838179" indent="-838179" algn="just">
              <a:buFont typeface="Times New Roman" pitchFamily="18" charset="0"/>
              <a:buAutoNum type="arabicPeriod"/>
              <a:tabLst>
                <a:tab pos="269868"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pPr>
            <a:r>
              <a:rPr lang="en-US" sz="2400" i="1" dirty="0">
                <a:latin typeface="Trebuchet MS" pitchFamily="34" charset="0"/>
              </a:rPr>
              <a:t>Communication (CRS, Internet, etc.) and </a:t>
            </a:r>
          </a:p>
          <a:p>
            <a:pPr marL="838179" indent="-838179" algn="just">
              <a:buFont typeface="Times New Roman" pitchFamily="18" charset="0"/>
              <a:buAutoNum type="arabicPeriod"/>
              <a:tabLst>
                <a:tab pos="269868"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pPr>
            <a:r>
              <a:rPr lang="en-US" sz="2400" i="1" dirty="0">
                <a:latin typeface="Trebuchet MS" pitchFamily="34" charset="0"/>
              </a:rPr>
              <a:t>Travel Facilitators Escorts, etc. come together to form the Tourism Sector</a:t>
            </a:r>
            <a:endParaRPr lang="en-AU" i="1"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ext Box 2"/>
          <p:cNvSpPr txBox="1">
            <a:spLocks noChangeArrowheads="1"/>
          </p:cNvSpPr>
          <p:nvPr/>
        </p:nvSpPr>
        <p:spPr bwMode="auto">
          <a:xfrm>
            <a:off x="250826" y="981075"/>
            <a:ext cx="3365500" cy="622300"/>
          </a:xfrm>
          <a:prstGeom prst="rect">
            <a:avLst/>
          </a:prstGeom>
          <a:noFill/>
          <a:ln w="9525">
            <a:noFill/>
            <a:round/>
            <a:headEnd/>
            <a:tailEnd/>
          </a:ln>
          <a:effectLst/>
        </p:spPr>
        <p:txBody>
          <a:bodyPr lIns="90000" tIns="46800" rIns="90000" bIns="46800" anchor="b"/>
          <a:lstStyle/>
          <a:p>
            <a:pPr>
              <a:spcBef>
                <a:spcPts val="1000"/>
              </a:spcBef>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r>
              <a:rPr lang="en-IN" sz="3600" b="1" dirty="0">
                <a:solidFill>
                  <a:srgbClr val="C00000"/>
                </a:solidFill>
                <a:effectLst>
                  <a:outerShdw blurRad="38100" dist="38100" dir="2700000" algn="tl">
                    <a:srgbClr val="C0C0C0"/>
                  </a:outerShdw>
                </a:effectLst>
                <a:latin typeface="Trebuchet MS" pitchFamily="34" charset="0"/>
              </a:rPr>
              <a:t>PRIMARY</a:t>
            </a:r>
          </a:p>
        </p:txBody>
      </p:sp>
      <p:sp>
        <p:nvSpPr>
          <p:cNvPr id="96259" name="Text Box 3"/>
          <p:cNvSpPr txBox="1">
            <a:spLocks noChangeArrowheads="1"/>
          </p:cNvSpPr>
          <p:nvPr/>
        </p:nvSpPr>
        <p:spPr bwMode="auto">
          <a:xfrm>
            <a:off x="4932365" y="908051"/>
            <a:ext cx="3362325" cy="622300"/>
          </a:xfrm>
          <a:prstGeom prst="rect">
            <a:avLst/>
          </a:prstGeom>
          <a:noFill/>
          <a:ln w="9525">
            <a:noFill/>
            <a:round/>
            <a:headEnd/>
            <a:tailEnd/>
          </a:ln>
          <a:effectLst/>
        </p:spPr>
        <p:txBody>
          <a:bodyPr lIns="90000" tIns="46800" rIns="90000" bIns="46800" anchor="b"/>
          <a:lstStyle/>
          <a:p>
            <a:pPr>
              <a:spcBef>
                <a:spcPts val="1000"/>
              </a:spcBef>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r>
              <a:rPr lang="en-IN" sz="3600" b="1" dirty="0">
                <a:solidFill>
                  <a:srgbClr val="C00000"/>
                </a:solidFill>
                <a:effectLst>
                  <a:outerShdw blurRad="38100" dist="38100" dir="2700000" algn="tl">
                    <a:srgbClr val="C0C0C0"/>
                  </a:outerShdw>
                </a:effectLst>
                <a:latin typeface="Trebuchet MS" pitchFamily="34" charset="0"/>
              </a:rPr>
              <a:t>SECONDARY</a:t>
            </a:r>
          </a:p>
        </p:txBody>
      </p:sp>
      <p:sp>
        <p:nvSpPr>
          <p:cNvPr id="96260" name="Text Box 4"/>
          <p:cNvSpPr txBox="1">
            <a:spLocks noChangeArrowheads="1"/>
          </p:cNvSpPr>
          <p:nvPr/>
        </p:nvSpPr>
        <p:spPr bwMode="auto">
          <a:xfrm>
            <a:off x="2339977" y="188914"/>
            <a:ext cx="6119813" cy="647700"/>
          </a:xfrm>
          <a:prstGeom prst="rect">
            <a:avLst/>
          </a:prstGeom>
          <a:noFill/>
          <a:ln w="9525">
            <a:noFill/>
            <a:round/>
            <a:headEnd/>
            <a:tailEnd/>
          </a:ln>
          <a:effectLst/>
        </p:spPr>
        <p:txBody>
          <a:bodyPr lIns="90000" tIns="46800" rIns="90000" bIns="46800" anchor="b"/>
          <a:lstStyle/>
          <a:p>
            <a:pPr>
              <a:tabLst>
                <a:tab pos="0" algn="l"/>
                <a:tab pos="914377" algn="l"/>
                <a:tab pos="1828754" algn="l"/>
                <a:tab pos="2743131" algn="l"/>
                <a:tab pos="3657509" algn="l"/>
                <a:tab pos="4571886" algn="l"/>
                <a:tab pos="5486263" algn="l"/>
                <a:tab pos="6400640" algn="l"/>
                <a:tab pos="7315017" algn="l"/>
                <a:tab pos="8229394" algn="l"/>
                <a:tab pos="9143771" algn="l"/>
                <a:tab pos="10058149" algn="l"/>
                <a:tab pos="10331192" algn="l"/>
                <a:tab pos="10780444" algn="l"/>
              </a:tabLst>
              <a:defRPr/>
            </a:pPr>
            <a:r>
              <a:rPr lang="en-IN" sz="3800" dirty="0"/>
              <a:t>	</a:t>
            </a:r>
            <a:r>
              <a:rPr lang="en-IN" sz="3800" b="1" dirty="0">
                <a:solidFill>
                  <a:srgbClr val="C00000"/>
                </a:solidFill>
                <a:effectLst>
                  <a:outerShdw blurRad="38100" dist="38100" dir="2700000" algn="tl">
                    <a:srgbClr val="C0C0C0"/>
                  </a:outerShdw>
                </a:effectLst>
                <a:latin typeface="Rockwell" pitchFamily="18" charset="0"/>
              </a:rPr>
              <a:t>5.3	CONSTITUENTS</a:t>
            </a:r>
          </a:p>
        </p:txBody>
      </p:sp>
      <p:sp>
        <p:nvSpPr>
          <p:cNvPr id="96261" name="Text Box 5"/>
          <p:cNvSpPr txBox="1">
            <a:spLocks noChangeArrowheads="1"/>
          </p:cNvSpPr>
          <p:nvPr/>
        </p:nvSpPr>
        <p:spPr bwMode="auto">
          <a:xfrm>
            <a:off x="250828" y="1628778"/>
            <a:ext cx="3457575" cy="4968875"/>
          </a:xfrm>
          <a:prstGeom prst="rect">
            <a:avLst/>
          </a:prstGeom>
          <a:solidFill>
            <a:srgbClr val="00B050"/>
          </a:solidFill>
          <a:ln w="9525">
            <a:noFill/>
            <a:round/>
            <a:headEnd/>
            <a:tailEnd/>
          </a:ln>
          <a:effectLst/>
        </p:spPr>
        <p:txBody>
          <a:bodyPr lIns="90000" tIns="46800" rIns="90000" bIns="46800"/>
          <a:lstStyle/>
          <a:p>
            <a:pPr marL="339717" indent="-339717">
              <a:spcBef>
                <a:spcPts val="700"/>
              </a:spcBef>
              <a:buClr>
                <a:srgbClr val="FF0000"/>
              </a:buClr>
              <a:buFont typeface="Wingdings" pitchFamily="2" charset="2"/>
              <a:buChar char=""/>
              <a:tabLst>
                <a:tab pos="339717" algn="l"/>
                <a:tab pos="787380" algn="l"/>
                <a:tab pos="1236632" algn="l"/>
                <a:tab pos="1685883" algn="l"/>
                <a:tab pos="2135135" algn="l"/>
                <a:tab pos="2584386" algn="l"/>
                <a:tab pos="3033637" algn="l"/>
                <a:tab pos="3482888" algn="l"/>
                <a:tab pos="3932140" algn="l"/>
                <a:tab pos="4381390" algn="l"/>
                <a:tab pos="4830642" algn="l"/>
                <a:tab pos="5279893" algn="l"/>
                <a:tab pos="5729145" algn="l"/>
                <a:tab pos="6178396" algn="l"/>
                <a:tab pos="6627648" algn="l"/>
                <a:tab pos="7076898" algn="l"/>
                <a:tab pos="7526151" algn="l"/>
                <a:tab pos="7975401" algn="l"/>
                <a:tab pos="8424652" algn="l"/>
                <a:tab pos="8873903" algn="l"/>
                <a:tab pos="9323155" algn="l"/>
              </a:tabLst>
              <a:defRPr/>
            </a:pPr>
            <a:r>
              <a:rPr lang="en-IN" sz="2000">
                <a:solidFill>
                  <a:srgbClr val="0D0D0D"/>
                </a:solidFill>
                <a:effectLst>
                  <a:outerShdw blurRad="38100" dist="38100" dir="2700000" algn="tl">
                    <a:srgbClr val="FFFFFF"/>
                  </a:outerShdw>
                </a:effectLst>
                <a:latin typeface="Trebuchet MS" pitchFamily="34" charset="0"/>
              </a:rPr>
              <a:t>TRANSPORT</a:t>
            </a:r>
          </a:p>
          <a:p>
            <a:pPr marL="339717" indent="-339717">
              <a:spcBef>
                <a:spcPts val="700"/>
              </a:spcBef>
              <a:tabLst>
                <a:tab pos="339717" algn="l"/>
                <a:tab pos="787380" algn="l"/>
                <a:tab pos="1236632" algn="l"/>
                <a:tab pos="1685883" algn="l"/>
                <a:tab pos="2135135" algn="l"/>
                <a:tab pos="2584386" algn="l"/>
                <a:tab pos="3033637" algn="l"/>
                <a:tab pos="3482888" algn="l"/>
                <a:tab pos="3932140" algn="l"/>
                <a:tab pos="4381390" algn="l"/>
                <a:tab pos="4830642" algn="l"/>
                <a:tab pos="5279893" algn="l"/>
                <a:tab pos="5729145" algn="l"/>
                <a:tab pos="6178396" algn="l"/>
                <a:tab pos="6627648" algn="l"/>
                <a:tab pos="7076898" algn="l"/>
                <a:tab pos="7526151" algn="l"/>
                <a:tab pos="7975401" algn="l"/>
                <a:tab pos="8424652" algn="l"/>
                <a:tab pos="8873903" algn="l"/>
                <a:tab pos="9323155" algn="l"/>
              </a:tabLst>
              <a:defRPr/>
            </a:pPr>
            <a:endParaRPr lang="en-IN" sz="2000">
              <a:solidFill>
                <a:srgbClr val="0D0D0D"/>
              </a:solidFill>
              <a:effectLst>
                <a:outerShdw blurRad="38100" dist="38100" dir="2700000" algn="tl">
                  <a:srgbClr val="FFFFFF"/>
                </a:outerShdw>
              </a:effectLst>
              <a:latin typeface="Trebuchet MS" pitchFamily="34" charset="0"/>
            </a:endParaRPr>
          </a:p>
          <a:p>
            <a:pPr marL="339717" indent="-339717">
              <a:spcBef>
                <a:spcPts val="700"/>
              </a:spcBef>
              <a:buClr>
                <a:srgbClr val="FF0000"/>
              </a:buClr>
              <a:buFont typeface="Wingdings" pitchFamily="2" charset="2"/>
              <a:buChar char=""/>
              <a:tabLst>
                <a:tab pos="339717" algn="l"/>
                <a:tab pos="787380" algn="l"/>
                <a:tab pos="1236632" algn="l"/>
                <a:tab pos="1685883" algn="l"/>
                <a:tab pos="2135135" algn="l"/>
                <a:tab pos="2584386" algn="l"/>
                <a:tab pos="3033637" algn="l"/>
                <a:tab pos="3482888" algn="l"/>
                <a:tab pos="3932140" algn="l"/>
                <a:tab pos="4381390" algn="l"/>
                <a:tab pos="4830642" algn="l"/>
                <a:tab pos="5279893" algn="l"/>
                <a:tab pos="5729145" algn="l"/>
                <a:tab pos="6178396" algn="l"/>
                <a:tab pos="6627648" algn="l"/>
                <a:tab pos="7076898" algn="l"/>
                <a:tab pos="7526151" algn="l"/>
                <a:tab pos="7975401" algn="l"/>
                <a:tab pos="8424652" algn="l"/>
                <a:tab pos="8873903" algn="l"/>
                <a:tab pos="9323155" algn="l"/>
              </a:tabLst>
              <a:defRPr/>
            </a:pPr>
            <a:r>
              <a:rPr lang="en-IN" sz="2000">
                <a:solidFill>
                  <a:srgbClr val="0D0D0D"/>
                </a:solidFill>
                <a:effectLst>
                  <a:outerShdw blurRad="38100" dist="38100" dir="2700000" algn="tl">
                    <a:srgbClr val="FFFFFF"/>
                  </a:outerShdw>
                </a:effectLst>
                <a:latin typeface="Trebuchet MS" pitchFamily="34" charset="0"/>
              </a:rPr>
              <a:t>ACCOMMODATION</a:t>
            </a:r>
          </a:p>
          <a:p>
            <a:pPr marL="339717" indent="-339717">
              <a:spcBef>
                <a:spcPts val="700"/>
              </a:spcBef>
              <a:tabLst>
                <a:tab pos="339717" algn="l"/>
                <a:tab pos="787380" algn="l"/>
                <a:tab pos="1236632" algn="l"/>
                <a:tab pos="1685883" algn="l"/>
                <a:tab pos="2135135" algn="l"/>
                <a:tab pos="2584386" algn="l"/>
                <a:tab pos="3033637" algn="l"/>
                <a:tab pos="3482888" algn="l"/>
                <a:tab pos="3932140" algn="l"/>
                <a:tab pos="4381390" algn="l"/>
                <a:tab pos="4830642" algn="l"/>
                <a:tab pos="5279893" algn="l"/>
                <a:tab pos="5729145" algn="l"/>
                <a:tab pos="6178396" algn="l"/>
                <a:tab pos="6627648" algn="l"/>
                <a:tab pos="7076898" algn="l"/>
                <a:tab pos="7526151" algn="l"/>
                <a:tab pos="7975401" algn="l"/>
                <a:tab pos="8424652" algn="l"/>
                <a:tab pos="8873903" algn="l"/>
                <a:tab pos="9323155" algn="l"/>
              </a:tabLst>
              <a:defRPr/>
            </a:pPr>
            <a:endParaRPr lang="en-IN" sz="2000">
              <a:solidFill>
                <a:srgbClr val="0D0D0D"/>
              </a:solidFill>
              <a:effectLst>
                <a:outerShdw blurRad="38100" dist="38100" dir="2700000" algn="tl">
                  <a:srgbClr val="FFFFFF"/>
                </a:outerShdw>
              </a:effectLst>
              <a:latin typeface="Trebuchet MS" pitchFamily="34" charset="0"/>
            </a:endParaRPr>
          </a:p>
          <a:p>
            <a:pPr marL="339717" indent="-339717">
              <a:spcBef>
                <a:spcPts val="700"/>
              </a:spcBef>
              <a:buClr>
                <a:srgbClr val="FF0000"/>
              </a:buClr>
              <a:buFont typeface="Wingdings" pitchFamily="2" charset="2"/>
              <a:buChar char=""/>
              <a:tabLst>
                <a:tab pos="339717" algn="l"/>
                <a:tab pos="787380" algn="l"/>
                <a:tab pos="1236632" algn="l"/>
                <a:tab pos="1685883" algn="l"/>
                <a:tab pos="2135135" algn="l"/>
                <a:tab pos="2584386" algn="l"/>
                <a:tab pos="3033637" algn="l"/>
                <a:tab pos="3482888" algn="l"/>
                <a:tab pos="3932140" algn="l"/>
                <a:tab pos="4381390" algn="l"/>
                <a:tab pos="4830642" algn="l"/>
                <a:tab pos="5279893" algn="l"/>
                <a:tab pos="5729145" algn="l"/>
                <a:tab pos="6178396" algn="l"/>
                <a:tab pos="6627648" algn="l"/>
                <a:tab pos="7076898" algn="l"/>
                <a:tab pos="7526151" algn="l"/>
                <a:tab pos="7975401" algn="l"/>
                <a:tab pos="8424652" algn="l"/>
                <a:tab pos="8873903" algn="l"/>
                <a:tab pos="9323155" algn="l"/>
              </a:tabLst>
              <a:defRPr/>
            </a:pPr>
            <a:r>
              <a:rPr lang="en-IN" sz="2000">
                <a:solidFill>
                  <a:srgbClr val="0D0D0D"/>
                </a:solidFill>
                <a:effectLst>
                  <a:outerShdw blurRad="38100" dist="38100" dir="2700000" algn="tl">
                    <a:srgbClr val="FFFFFF"/>
                  </a:outerShdw>
                </a:effectLst>
                <a:latin typeface="Trebuchet MS" pitchFamily="34" charset="0"/>
              </a:rPr>
              <a:t>CATERING, FOOD AND ENTERTAINMENT</a:t>
            </a:r>
          </a:p>
          <a:p>
            <a:pPr marL="339717" indent="-339717">
              <a:spcBef>
                <a:spcPts val="700"/>
              </a:spcBef>
              <a:tabLst>
                <a:tab pos="339717" algn="l"/>
                <a:tab pos="787380" algn="l"/>
                <a:tab pos="1236632" algn="l"/>
                <a:tab pos="1685883" algn="l"/>
                <a:tab pos="2135135" algn="l"/>
                <a:tab pos="2584386" algn="l"/>
                <a:tab pos="3033637" algn="l"/>
                <a:tab pos="3482888" algn="l"/>
                <a:tab pos="3932140" algn="l"/>
                <a:tab pos="4381390" algn="l"/>
                <a:tab pos="4830642" algn="l"/>
                <a:tab pos="5279893" algn="l"/>
                <a:tab pos="5729145" algn="l"/>
                <a:tab pos="6178396" algn="l"/>
                <a:tab pos="6627648" algn="l"/>
                <a:tab pos="7076898" algn="l"/>
                <a:tab pos="7526151" algn="l"/>
                <a:tab pos="7975401" algn="l"/>
                <a:tab pos="8424652" algn="l"/>
                <a:tab pos="8873903" algn="l"/>
                <a:tab pos="9323155" algn="l"/>
              </a:tabLst>
              <a:defRPr/>
            </a:pPr>
            <a:endParaRPr lang="en-IN" sz="2000">
              <a:solidFill>
                <a:srgbClr val="0D0D0D"/>
              </a:solidFill>
              <a:effectLst>
                <a:outerShdw blurRad="38100" dist="38100" dir="2700000" algn="tl">
                  <a:srgbClr val="FFFFFF"/>
                </a:outerShdw>
              </a:effectLst>
              <a:latin typeface="Trebuchet MS" pitchFamily="34" charset="0"/>
            </a:endParaRPr>
          </a:p>
          <a:p>
            <a:pPr marL="339717" indent="-339717">
              <a:spcBef>
                <a:spcPts val="700"/>
              </a:spcBef>
              <a:buClr>
                <a:srgbClr val="FF0000"/>
              </a:buClr>
              <a:buFont typeface="Wingdings" pitchFamily="2" charset="2"/>
              <a:buChar char=""/>
              <a:tabLst>
                <a:tab pos="339717" algn="l"/>
                <a:tab pos="787380" algn="l"/>
                <a:tab pos="1236632" algn="l"/>
                <a:tab pos="1685883" algn="l"/>
                <a:tab pos="2135135" algn="l"/>
                <a:tab pos="2584386" algn="l"/>
                <a:tab pos="3033637" algn="l"/>
                <a:tab pos="3482888" algn="l"/>
                <a:tab pos="3932140" algn="l"/>
                <a:tab pos="4381390" algn="l"/>
                <a:tab pos="4830642" algn="l"/>
                <a:tab pos="5279893" algn="l"/>
                <a:tab pos="5729145" algn="l"/>
                <a:tab pos="6178396" algn="l"/>
                <a:tab pos="6627648" algn="l"/>
                <a:tab pos="7076898" algn="l"/>
                <a:tab pos="7526151" algn="l"/>
                <a:tab pos="7975401" algn="l"/>
                <a:tab pos="8424652" algn="l"/>
                <a:tab pos="8873903" algn="l"/>
                <a:tab pos="9323155" algn="l"/>
              </a:tabLst>
              <a:defRPr/>
            </a:pPr>
            <a:r>
              <a:rPr lang="en-IN" sz="2000">
                <a:solidFill>
                  <a:srgbClr val="0D0D0D"/>
                </a:solidFill>
                <a:effectLst>
                  <a:outerShdw blurRad="38100" dist="38100" dir="2700000" algn="tl">
                    <a:srgbClr val="FFFFFF"/>
                  </a:outerShdw>
                </a:effectLst>
                <a:latin typeface="Trebuchet MS" pitchFamily="34" charset="0"/>
              </a:rPr>
              <a:t>INTERMEDIARIES</a:t>
            </a:r>
          </a:p>
          <a:p>
            <a:pPr marL="339717" indent="-339717">
              <a:spcBef>
                <a:spcPts val="700"/>
              </a:spcBef>
              <a:buClr>
                <a:srgbClr val="FF0000"/>
              </a:buClr>
              <a:buFont typeface="Wingdings" pitchFamily="2" charset="2"/>
              <a:buChar char=""/>
              <a:tabLst>
                <a:tab pos="339717" algn="l"/>
                <a:tab pos="787380" algn="l"/>
                <a:tab pos="1236632" algn="l"/>
                <a:tab pos="1685883" algn="l"/>
                <a:tab pos="2135135" algn="l"/>
                <a:tab pos="2584386" algn="l"/>
                <a:tab pos="3033637" algn="l"/>
                <a:tab pos="3482888" algn="l"/>
                <a:tab pos="3932140" algn="l"/>
                <a:tab pos="4381390" algn="l"/>
                <a:tab pos="4830642" algn="l"/>
                <a:tab pos="5279893" algn="l"/>
                <a:tab pos="5729145" algn="l"/>
                <a:tab pos="6178396" algn="l"/>
                <a:tab pos="6627648" algn="l"/>
                <a:tab pos="7076898" algn="l"/>
                <a:tab pos="7526151" algn="l"/>
                <a:tab pos="7975401" algn="l"/>
                <a:tab pos="8424652" algn="l"/>
                <a:tab pos="8873903" algn="l"/>
                <a:tab pos="9323155" algn="l"/>
              </a:tabLst>
              <a:defRPr/>
            </a:pPr>
            <a:endParaRPr lang="en-US" sz="2000">
              <a:solidFill>
                <a:srgbClr val="0D0D0D"/>
              </a:solidFill>
              <a:effectLst>
                <a:outerShdw blurRad="38100" dist="38100" dir="2700000" algn="tl">
                  <a:srgbClr val="FFFFFF"/>
                </a:outerShdw>
              </a:effectLst>
              <a:latin typeface="Trebuchet MS" pitchFamily="34" charset="0"/>
            </a:endParaRPr>
          </a:p>
          <a:p>
            <a:pPr marL="339717" indent="-339717">
              <a:spcBef>
                <a:spcPts val="700"/>
              </a:spcBef>
              <a:buClr>
                <a:srgbClr val="FF0000"/>
              </a:buClr>
              <a:buFont typeface="Wingdings" pitchFamily="2" charset="2"/>
              <a:buChar char=""/>
              <a:tabLst>
                <a:tab pos="339717" algn="l"/>
                <a:tab pos="787380" algn="l"/>
                <a:tab pos="1236632" algn="l"/>
                <a:tab pos="1685883" algn="l"/>
                <a:tab pos="2135135" algn="l"/>
                <a:tab pos="2584386" algn="l"/>
                <a:tab pos="3033637" algn="l"/>
                <a:tab pos="3482888" algn="l"/>
                <a:tab pos="3932140" algn="l"/>
                <a:tab pos="4381390" algn="l"/>
                <a:tab pos="4830642" algn="l"/>
                <a:tab pos="5279893" algn="l"/>
                <a:tab pos="5729145" algn="l"/>
                <a:tab pos="6178396" algn="l"/>
                <a:tab pos="6627648" algn="l"/>
                <a:tab pos="7076898" algn="l"/>
                <a:tab pos="7526151" algn="l"/>
                <a:tab pos="7975401" algn="l"/>
                <a:tab pos="8424652" algn="l"/>
                <a:tab pos="8873903" algn="l"/>
                <a:tab pos="9323155" algn="l"/>
              </a:tabLst>
              <a:defRPr/>
            </a:pPr>
            <a:r>
              <a:rPr lang="en-US" sz="2000">
                <a:solidFill>
                  <a:srgbClr val="0D0D0D"/>
                </a:solidFill>
                <a:effectLst>
                  <a:outerShdw blurRad="38100" dist="38100" dir="2700000" algn="tl">
                    <a:srgbClr val="FFFFFF"/>
                  </a:outerShdw>
                </a:effectLst>
                <a:latin typeface="Trebuchet MS" pitchFamily="34" charset="0"/>
              </a:rPr>
              <a:t>GOVERNMENT DEPARTMENTS</a:t>
            </a:r>
            <a:endParaRPr lang="en-IN" sz="2000">
              <a:solidFill>
                <a:srgbClr val="FFFFFF"/>
              </a:solidFill>
              <a:effectLst>
                <a:outerShdw blurRad="38100" dist="38100" dir="2700000" algn="tl">
                  <a:srgbClr val="000000"/>
                </a:outerShdw>
              </a:effectLst>
              <a:latin typeface="Trebuchet MS" pitchFamily="34" charset="0"/>
            </a:endParaRPr>
          </a:p>
        </p:txBody>
      </p:sp>
      <p:sp>
        <p:nvSpPr>
          <p:cNvPr id="96262" name="Text Box 6"/>
          <p:cNvSpPr txBox="1">
            <a:spLocks noChangeArrowheads="1"/>
          </p:cNvSpPr>
          <p:nvPr/>
        </p:nvSpPr>
        <p:spPr bwMode="auto">
          <a:xfrm>
            <a:off x="4211638" y="1700216"/>
            <a:ext cx="4703763" cy="5005387"/>
          </a:xfrm>
          <a:prstGeom prst="rect">
            <a:avLst/>
          </a:prstGeom>
          <a:solidFill>
            <a:srgbClr val="A96D2B"/>
          </a:solidFill>
          <a:ln w="9525">
            <a:noFill/>
            <a:round/>
            <a:headEnd/>
            <a:tailEnd/>
          </a:ln>
          <a:effectLst/>
        </p:spPr>
        <p:txBody>
          <a:bodyPr lIns="90000" tIns="46800" rIns="90000" bIns="46800"/>
          <a:lstStyle/>
          <a:p>
            <a:pPr marL="339717" indent="-339717">
              <a:lnSpc>
                <a:spcPct val="90000"/>
              </a:lnSpc>
              <a:spcBef>
                <a:spcPts val="600"/>
              </a:spcBef>
              <a:buFont typeface="Arial" charset="0"/>
              <a:buChar char="•"/>
              <a:tabLst>
                <a:tab pos="339717" algn="l"/>
                <a:tab pos="787380" algn="l"/>
                <a:tab pos="1236632" algn="l"/>
                <a:tab pos="1685883" algn="l"/>
                <a:tab pos="2135135" algn="l"/>
                <a:tab pos="2584386" algn="l"/>
                <a:tab pos="3033637" algn="l"/>
                <a:tab pos="3482888" algn="l"/>
                <a:tab pos="3932140" algn="l"/>
                <a:tab pos="4381390" algn="l"/>
                <a:tab pos="4830642" algn="l"/>
                <a:tab pos="5279893" algn="l"/>
                <a:tab pos="5729145" algn="l"/>
                <a:tab pos="6178396" algn="l"/>
                <a:tab pos="6627648" algn="l"/>
                <a:tab pos="7076898" algn="l"/>
                <a:tab pos="7526151" algn="l"/>
                <a:tab pos="7975401" algn="l"/>
                <a:tab pos="8424652" algn="l"/>
                <a:tab pos="8873903" algn="l"/>
                <a:tab pos="9323155" algn="l"/>
              </a:tabLst>
              <a:defRPr/>
            </a:pPr>
            <a:r>
              <a:rPr lang="en-IN" sz="2000" b="1">
                <a:solidFill>
                  <a:srgbClr val="0D0D0D"/>
                </a:solidFill>
                <a:effectLst>
                  <a:outerShdw blurRad="38100" dist="38100" dir="2700000" algn="tl">
                    <a:srgbClr val="FFFFFF"/>
                  </a:outerShdw>
                </a:effectLst>
                <a:latin typeface="Trebuchet MS" pitchFamily="34" charset="0"/>
              </a:rPr>
              <a:t>SHOPS AND EMPORIUMS</a:t>
            </a:r>
          </a:p>
          <a:p>
            <a:pPr marL="339717" indent="-339717">
              <a:lnSpc>
                <a:spcPct val="90000"/>
              </a:lnSpc>
              <a:spcBef>
                <a:spcPts val="600"/>
              </a:spcBef>
              <a:tabLst>
                <a:tab pos="339717" algn="l"/>
                <a:tab pos="787380" algn="l"/>
                <a:tab pos="1236632" algn="l"/>
                <a:tab pos="1685883" algn="l"/>
                <a:tab pos="2135135" algn="l"/>
                <a:tab pos="2584386" algn="l"/>
                <a:tab pos="3033637" algn="l"/>
                <a:tab pos="3482888" algn="l"/>
                <a:tab pos="3932140" algn="l"/>
                <a:tab pos="4381390" algn="l"/>
                <a:tab pos="4830642" algn="l"/>
                <a:tab pos="5279893" algn="l"/>
                <a:tab pos="5729145" algn="l"/>
                <a:tab pos="6178396" algn="l"/>
                <a:tab pos="6627648" algn="l"/>
                <a:tab pos="7076898" algn="l"/>
                <a:tab pos="7526151" algn="l"/>
                <a:tab pos="7975401" algn="l"/>
                <a:tab pos="8424652" algn="l"/>
                <a:tab pos="8873903" algn="l"/>
                <a:tab pos="9323155" algn="l"/>
              </a:tabLst>
              <a:defRPr/>
            </a:pPr>
            <a:endParaRPr lang="en-IN" sz="1000">
              <a:solidFill>
                <a:srgbClr val="0D0D0D"/>
              </a:solidFill>
              <a:effectLst>
                <a:outerShdw blurRad="38100" dist="38100" dir="2700000" algn="tl">
                  <a:srgbClr val="FFFFFF"/>
                </a:outerShdw>
              </a:effectLst>
              <a:latin typeface="Trebuchet MS" pitchFamily="34" charset="0"/>
            </a:endParaRPr>
          </a:p>
          <a:p>
            <a:pPr marL="339717" indent="-339717">
              <a:lnSpc>
                <a:spcPct val="90000"/>
              </a:lnSpc>
              <a:spcBef>
                <a:spcPts val="600"/>
              </a:spcBef>
              <a:buFont typeface="Arial" charset="0"/>
              <a:buChar char="•"/>
              <a:tabLst>
                <a:tab pos="339717" algn="l"/>
                <a:tab pos="787380" algn="l"/>
                <a:tab pos="1236632" algn="l"/>
                <a:tab pos="1685883" algn="l"/>
                <a:tab pos="2135135" algn="l"/>
                <a:tab pos="2584386" algn="l"/>
                <a:tab pos="3033637" algn="l"/>
                <a:tab pos="3482888" algn="l"/>
                <a:tab pos="3932140" algn="l"/>
                <a:tab pos="4381390" algn="l"/>
                <a:tab pos="4830642" algn="l"/>
                <a:tab pos="5279893" algn="l"/>
                <a:tab pos="5729145" algn="l"/>
                <a:tab pos="6178396" algn="l"/>
                <a:tab pos="6627648" algn="l"/>
                <a:tab pos="7076898" algn="l"/>
                <a:tab pos="7526151" algn="l"/>
                <a:tab pos="7975401" algn="l"/>
                <a:tab pos="8424652" algn="l"/>
                <a:tab pos="8873903" algn="l"/>
                <a:tab pos="9323155" algn="l"/>
              </a:tabLst>
              <a:defRPr/>
            </a:pPr>
            <a:r>
              <a:rPr lang="en-IN" sz="2000">
                <a:solidFill>
                  <a:srgbClr val="0D0D0D"/>
                </a:solidFill>
                <a:effectLst>
                  <a:outerShdw blurRad="38100" dist="38100" dir="2700000" algn="tl">
                    <a:srgbClr val="FFFFFF"/>
                  </a:outerShdw>
                </a:effectLst>
                <a:latin typeface="Trebuchet MS" pitchFamily="34" charset="0"/>
              </a:rPr>
              <a:t>HANDICRAFTS AND SOUVENIRS</a:t>
            </a:r>
          </a:p>
          <a:p>
            <a:pPr marL="339717" indent="-339717">
              <a:lnSpc>
                <a:spcPct val="90000"/>
              </a:lnSpc>
              <a:spcBef>
                <a:spcPts val="600"/>
              </a:spcBef>
              <a:tabLst>
                <a:tab pos="339717" algn="l"/>
                <a:tab pos="787380" algn="l"/>
                <a:tab pos="1236632" algn="l"/>
                <a:tab pos="1685883" algn="l"/>
                <a:tab pos="2135135" algn="l"/>
                <a:tab pos="2584386" algn="l"/>
                <a:tab pos="3033637" algn="l"/>
                <a:tab pos="3482888" algn="l"/>
                <a:tab pos="3932140" algn="l"/>
                <a:tab pos="4381390" algn="l"/>
                <a:tab pos="4830642" algn="l"/>
                <a:tab pos="5279893" algn="l"/>
                <a:tab pos="5729145" algn="l"/>
                <a:tab pos="6178396" algn="l"/>
                <a:tab pos="6627648" algn="l"/>
                <a:tab pos="7076898" algn="l"/>
                <a:tab pos="7526151" algn="l"/>
                <a:tab pos="7975401" algn="l"/>
                <a:tab pos="8424652" algn="l"/>
                <a:tab pos="8873903" algn="l"/>
                <a:tab pos="9323155" algn="l"/>
              </a:tabLst>
              <a:defRPr/>
            </a:pPr>
            <a:endParaRPr lang="en-IN" sz="1000">
              <a:solidFill>
                <a:srgbClr val="0D0D0D"/>
              </a:solidFill>
              <a:effectLst>
                <a:outerShdw blurRad="38100" dist="38100" dir="2700000" algn="tl">
                  <a:srgbClr val="FFFFFF"/>
                </a:outerShdw>
              </a:effectLst>
              <a:latin typeface="Trebuchet MS" pitchFamily="34" charset="0"/>
            </a:endParaRPr>
          </a:p>
          <a:p>
            <a:pPr marL="339717" indent="-339717">
              <a:lnSpc>
                <a:spcPct val="90000"/>
              </a:lnSpc>
              <a:spcBef>
                <a:spcPts val="600"/>
              </a:spcBef>
              <a:buFont typeface="Arial" charset="0"/>
              <a:buChar char="•"/>
              <a:tabLst>
                <a:tab pos="339717" algn="l"/>
                <a:tab pos="787380" algn="l"/>
                <a:tab pos="1236632" algn="l"/>
                <a:tab pos="1685883" algn="l"/>
                <a:tab pos="2135135" algn="l"/>
                <a:tab pos="2584386" algn="l"/>
                <a:tab pos="3033637" algn="l"/>
                <a:tab pos="3482888" algn="l"/>
                <a:tab pos="3932140" algn="l"/>
                <a:tab pos="4381390" algn="l"/>
                <a:tab pos="4830642" algn="l"/>
                <a:tab pos="5279893" algn="l"/>
                <a:tab pos="5729145" algn="l"/>
                <a:tab pos="6178396" algn="l"/>
                <a:tab pos="6627648" algn="l"/>
                <a:tab pos="7076898" algn="l"/>
                <a:tab pos="7526151" algn="l"/>
                <a:tab pos="7975401" algn="l"/>
                <a:tab pos="8424652" algn="l"/>
                <a:tab pos="8873903" algn="l"/>
                <a:tab pos="9323155" algn="l"/>
              </a:tabLst>
              <a:defRPr/>
            </a:pPr>
            <a:r>
              <a:rPr lang="en-IN" sz="2000">
                <a:solidFill>
                  <a:srgbClr val="0D0D0D"/>
                </a:solidFill>
                <a:effectLst>
                  <a:outerShdw blurRad="38100" dist="38100" dir="2700000" algn="tl">
                    <a:srgbClr val="FFFFFF"/>
                  </a:outerShdw>
                </a:effectLst>
                <a:latin typeface="Trebuchet MS" pitchFamily="34" charset="0"/>
              </a:rPr>
              <a:t>LOCAL TAXI / TRANSPORTATION</a:t>
            </a:r>
          </a:p>
          <a:p>
            <a:pPr marL="339717" indent="-339717">
              <a:lnSpc>
                <a:spcPct val="90000"/>
              </a:lnSpc>
              <a:spcBef>
                <a:spcPts val="600"/>
              </a:spcBef>
              <a:tabLst>
                <a:tab pos="339717" algn="l"/>
                <a:tab pos="787380" algn="l"/>
                <a:tab pos="1236632" algn="l"/>
                <a:tab pos="1685883" algn="l"/>
                <a:tab pos="2135135" algn="l"/>
                <a:tab pos="2584386" algn="l"/>
                <a:tab pos="3033637" algn="l"/>
                <a:tab pos="3482888" algn="l"/>
                <a:tab pos="3932140" algn="l"/>
                <a:tab pos="4381390" algn="l"/>
                <a:tab pos="4830642" algn="l"/>
                <a:tab pos="5279893" algn="l"/>
                <a:tab pos="5729145" algn="l"/>
                <a:tab pos="6178396" algn="l"/>
                <a:tab pos="6627648" algn="l"/>
                <a:tab pos="7076898" algn="l"/>
                <a:tab pos="7526151" algn="l"/>
                <a:tab pos="7975401" algn="l"/>
                <a:tab pos="8424652" algn="l"/>
                <a:tab pos="8873903" algn="l"/>
                <a:tab pos="9323155" algn="l"/>
              </a:tabLst>
              <a:defRPr/>
            </a:pPr>
            <a:endParaRPr lang="en-IN" sz="1000">
              <a:solidFill>
                <a:srgbClr val="0D0D0D"/>
              </a:solidFill>
              <a:effectLst>
                <a:outerShdw blurRad="38100" dist="38100" dir="2700000" algn="tl">
                  <a:srgbClr val="FFFFFF"/>
                </a:outerShdw>
              </a:effectLst>
              <a:latin typeface="Trebuchet MS" pitchFamily="34" charset="0"/>
            </a:endParaRPr>
          </a:p>
          <a:p>
            <a:pPr marL="339717" indent="-339717">
              <a:lnSpc>
                <a:spcPct val="90000"/>
              </a:lnSpc>
              <a:spcBef>
                <a:spcPts val="600"/>
              </a:spcBef>
              <a:buFont typeface="Arial" charset="0"/>
              <a:buChar char="•"/>
              <a:tabLst>
                <a:tab pos="339717" algn="l"/>
                <a:tab pos="787380" algn="l"/>
                <a:tab pos="1236632" algn="l"/>
                <a:tab pos="1685883" algn="l"/>
                <a:tab pos="2135135" algn="l"/>
                <a:tab pos="2584386" algn="l"/>
                <a:tab pos="3033637" algn="l"/>
                <a:tab pos="3482888" algn="l"/>
                <a:tab pos="3932140" algn="l"/>
                <a:tab pos="4381390" algn="l"/>
                <a:tab pos="4830642" algn="l"/>
                <a:tab pos="5279893" algn="l"/>
                <a:tab pos="5729145" algn="l"/>
                <a:tab pos="6178396" algn="l"/>
                <a:tab pos="6627648" algn="l"/>
                <a:tab pos="7076898" algn="l"/>
                <a:tab pos="7526151" algn="l"/>
                <a:tab pos="7975401" algn="l"/>
                <a:tab pos="8424652" algn="l"/>
                <a:tab pos="8873903" algn="l"/>
                <a:tab pos="9323155" algn="l"/>
              </a:tabLst>
              <a:defRPr/>
            </a:pPr>
            <a:r>
              <a:rPr lang="en-IN" sz="2000">
                <a:solidFill>
                  <a:srgbClr val="0D0D0D"/>
                </a:solidFill>
                <a:effectLst>
                  <a:outerShdw blurRad="38100" dist="38100" dir="2700000" algn="tl">
                    <a:srgbClr val="FFFFFF"/>
                  </a:outerShdw>
                </a:effectLst>
                <a:latin typeface="Trebuchet MS" pitchFamily="34" charset="0"/>
              </a:rPr>
              <a:t>HAWKERS AND COOLIES</a:t>
            </a:r>
          </a:p>
          <a:p>
            <a:pPr marL="339717" indent="-339717">
              <a:lnSpc>
                <a:spcPct val="90000"/>
              </a:lnSpc>
              <a:spcBef>
                <a:spcPts val="600"/>
              </a:spcBef>
              <a:tabLst>
                <a:tab pos="339717" algn="l"/>
                <a:tab pos="787380" algn="l"/>
                <a:tab pos="1236632" algn="l"/>
                <a:tab pos="1685883" algn="l"/>
                <a:tab pos="2135135" algn="l"/>
                <a:tab pos="2584386" algn="l"/>
                <a:tab pos="3033637" algn="l"/>
                <a:tab pos="3482888" algn="l"/>
                <a:tab pos="3932140" algn="l"/>
                <a:tab pos="4381390" algn="l"/>
                <a:tab pos="4830642" algn="l"/>
                <a:tab pos="5279893" algn="l"/>
                <a:tab pos="5729145" algn="l"/>
                <a:tab pos="6178396" algn="l"/>
                <a:tab pos="6627648" algn="l"/>
                <a:tab pos="7076898" algn="l"/>
                <a:tab pos="7526151" algn="l"/>
                <a:tab pos="7975401" algn="l"/>
                <a:tab pos="8424652" algn="l"/>
                <a:tab pos="8873903" algn="l"/>
                <a:tab pos="9323155" algn="l"/>
              </a:tabLst>
              <a:defRPr/>
            </a:pPr>
            <a:endParaRPr lang="en-IN" sz="1000">
              <a:solidFill>
                <a:srgbClr val="0D0D0D"/>
              </a:solidFill>
              <a:effectLst>
                <a:outerShdw blurRad="38100" dist="38100" dir="2700000" algn="tl">
                  <a:srgbClr val="FFFFFF"/>
                </a:outerShdw>
              </a:effectLst>
              <a:latin typeface="Trebuchet MS" pitchFamily="34" charset="0"/>
            </a:endParaRPr>
          </a:p>
          <a:p>
            <a:pPr marL="339717" indent="-339717">
              <a:lnSpc>
                <a:spcPct val="90000"/>
              </a:lnSpc>
              <a:spcBef>
                <a:spcPts val="600"/>
              </a:spcBef>
              <a:buFont typeface="Arial" charset="0"/>
              <a:buChar char="•"/>
              <a:tabLst>
                <a:tab pos="339717" algn="l"/>
                <a:tab pos="787380" algn="l"/>
                <a:tab pos="1236632" algn="l"/>
                <a:tab pos="1685883" algn="l"/>
                <a:tab pos="2135135" algn="l"/>
                <a:tab pos="2584386" algn="l"/>
                <a:tab pos="3033637" algn="l"/>
                <a:tab pos="3482888" algn="l"/>
                <a:tab pos="3932140" algn="l"/>
                <a:tab pos="4381390" algn="l"/>
                <a:tab pos="4830642" algn="l"/>
                <a:tab pos="5279893" algn="l"/>
                <a:tab pos="5729145" algn="l"/>
                <a:tab pos="6178396" algn="l"/>
                <a:tab pos="6627648" algn="l"/>
                <a:tab pos="7076898" algn="l"/>
                <a:tab pos="7526151" algn="l"/>
                <a:tab pos="7975401" algn="l"/>
                <a:tab pos="8424652" algn="l"/>
                <a:tab pos="8873903" algn="l"/>
                <a:tab pos="9323155" algn="l"/>
              </a:tabLst>
              <a:defRPr/>
            </a:pPr>
            <a:r>
              <a:rPr lang="en-IN" sz="2000">
                <a:solidFill>
                  <a:srgbClr val="0D0D0D"/>
                </a:solidFill>
                <a:effectLst>
                  <a:outerShdw blurRad="38100" dist="38100" dir="2700000" algn="tl">
                    <a:srgbClr val="FFFFFF"/>
                  </a:outerShdw>
                </a:effectLst>
                <a:latin typeface="Trebuchet MS" pitchFamily="34" charset="0"/>
              </a:rPr>
              <a:t>COMMUNICATION SERVICES</a:t>
            </a:r>
          </a:p>
          <a:p>
            <a:pPr marL="339717" indent="-339717">
              <a:lnSpc>
                <a:spcPct val="90000"/>
              </a:lnSpc>
              <a:spcBef>
                <a:spcPts val="600"/>
              </a:spcBef>
              <a:tabLst>
                <a:tab pos="339717" algn="l"/>
                <a:tab pos="787380" algn="l"/>
                <a:tab pos="1236632" algn="l"/>
                <a:tab pos="1685883" algn="l"/>
                <a:tab pos="2135135" algn="l"/>
                <a:tab pos="2584386" algn="l"/>
                <a:tab pos="3033637" algn="l"/>
                <a:tab pos="3482888" algn="l"/>
                <a:tab pos="3932140" algn="l"/>
                <a:tab pos="4381390" algn="l"/>
                <a:tab pos="4830642" algn="l"/>
                <a:tab pos="5279893" algn="l"/>
                <a:tab pos="5729145" algn="l"/>
                <a:tab pos="6178396" algn="l"/>
                <a:tab pos="6627648" algn="l"/>
                <a:tab pos="7076898" algn="l"/>
                <a:tab pos="7526151" algn="l"/>
                <a:tab pos="7975401" algn="l"/>
                <a:tab pos="8424652" algn="l"/>
                <a:tab pos="8873903" algn="l"/>
                <a:tab pos="9323155" algn="l"/>
              </a:tabLst>
              <a:defRPr/>
            </a:pPr>
            <a:endParaRPr lang="en-IN" sz="1000">
              <a:solidFill>
                <a:srgbClr val="0D0D0D"/>
              </a:solidFill>
              <a:effectLst>
                <a:outerShdw blurRad="38100" dist="38100" dir="2700000" algn="tl">
                  <a:srgbClr val="FFFFFF"/>
                </a:outerShdw>
              </a:effectLst>
              <a:latin typeface="Trebuchet MS" pitchFamily="34" charset="0"/>
            </a:endParaRPr>
          </a:p>
          <a:p>
            <a:pPr marL="339717" indent="-339717">
              <a:lnSpc>
                <a:spcPct val="90000"/>
              </a:lnSpc>
              <a:spcBef>
                <a:spcPts val="600"/>
              </a:spcBef>
              <a:buFont typeface="Arial" charset="0"/>
              <a:buChar char="•"/>
              <a:tabLst>
                <a:tab pos="339717" algn="l"/>
                <a:tab pos="787380" algn="l"/>
                <a:tab pos="1236632" algn="l"/>
                <a:tab pos="1685883" algn="l"/>
                <a:tab pos="2135135" algn="l"/>
                <a:tab pos="2584386" algn="l"/>
                <a:tab pos="3033637" algn="l"/>
                <a:tab pos="3482888" algn="l"/>
                <a:tab pos="3932140" algn="l"/>
                <a:tab pos="4381390" algn="l"/>
                <a:tab pos="4830642" algn="l"/>
                <a:tab pos="5279893" algn="l"/>
                <a:tab pos="5729145" algn="l"/>
                <a:tab pos="6178396" algn="l"/>
                <a:tab pos="6627648" algn="l"/>
                <a:tab pos="7076898" algn="l"/>
                <a:tab pos="7526151" algn="l"/>
                <a:tab pos="7975401" algn="l"/>
                <a:tab pos="8424652" algn="l"/>
                <a:tab pos="8873903" algn="l"/>
                <a:tab pos="9323155" algn="l"/>
              </a:tabLst>
              <a:defRPr/>
            </a:pPr>
            <a:r>
              <a:rPr lang="en-IN" sz="2000">
                <a:solidFill>
                  <a:srgbClr val="0D0D0D"/>
                </a:solidFill>
                <a:effectLst>
                  <a:outerShdw blurRad="38100" dist="38100" dir="2700000" algn="tl">
                    <a:srgbClr val="FFFFFF"/>
                  </a:outerShdw>
                </a:effectLst>
                <a:latin typeface="Trebuchet MS" pitchFamily="34" charset="0"/>
              </a:rPr>
              <a:t>TOUTS AND BROKERS</a:t>
            </a:r>
          </a:p>
          <a:p>
            <a:pPr marL="339717" indent="-339717">
              <a:lnSpc>
                <a:spcPct val="90000"/>
              </a:lnSpc>
              <a:spcBef>
                <a:spcPts val="600"/>
              </a:spcBef>
              <a:tabLst>
                <a:tab pos="339717" algn="l"/>
                <a:tab pos="787380" algn="l"/>
                <a:tab pos="1236632" algn="l"/>
                <a:tab pos="1685883" algn="l"/>
                <a:tab pos="2135135" algn="l"/>
                <a:tab pos="2584386" algn="l"/>
                <a:tab pos="3033637" algn="l"/>
                <a:tab pos="3482888" algn="l"/>
                <a:tab pos="3932140" algn="l"/>
                <a:tab pos="4381390" algn="l"/>
                <a:tab pos="4830642" algn="l"/>
                <a:tab pos="5279893" algn="l"/>
                <a:tab pos="5729145" algn="l"/>
                <a:tab pos="6178396" algn="l"/>
                <a:tab pos="6627648" algn="l"/>
                <a:tab pos="7076898" algn="l"/>
                <a:tab pos="7526151" algn="l"/>
                <a:tab pos="7975401" algn="l"/>
                <a:tab pos="8424652" algn="l"/>
                <a:tab pos="8873903" algn="l"/>
                <a:tab pos="9323155" algn="l"/>
              </a:tabLst>
              <a:defRPr/>
            </a:pPr>
            <a:endParaRPr lang="en-IN" sz="1000">
              <a:solidFill>
                <a:srgbClr val="0D0D0D"/>
              </a:solidFill>
              <a:effectLst>
                <a:outerShdw blurRad="38100" dist="38100" dir="2700000" algn="tl">
                  <a:srgbClr val="FFFFFF"/>
                </a:outerShdw>
              </a:effectLst>
              <a:latin typeface="Trebuchet MS" pitchFamily="34" charset="0"/>
            </a:endParaRPr>
          </a:p>
          <a:p>
            <a:pPr marL="339717" indent="-339717">
              <a:lnSpc>
                <a:spcPct val="90000"/>
              </a:lnSpc>
              <a:spcBef>
                <a:spcPts val="600"/>
              </a:spcBef>
              <a:buFont typeface="Arial" charset="0"/>
              <a:buChar char="•"/>
              <a:tabLst>
                <a:tab pos="339717" algn="l"/>
                <a:tab pos="787380" algn="l"/>
                <a:tab pos="1236632" algn="l"/>
                <a:tab pos="1685883" algn="l"/>
                <a:tab pos="2135135" algn="l"/>
                <a:tab pos="2584386" algn="l"/>
                <a:tab pos="3033637" algn="l"/>
                <a:tab pos="3482888" algn="l"/>
                <a:tab pos="3932140" algn="l"/>
                <a:tab pos="4381390" algn="l"/>
                <a:tab pos="4830642" algn="l"/>
                <a:tab pos="5279893" algn="l"/>
                <a:tab pos="5729145" algn="l"/>
                <a:tab pos="6178396" algn="l"/>
                <a:tab pos="6627648" algn="l"/>
                <a:tab pos="7076898" algn="l"/>
                <a:tab pos="7526151" algn="l"/>
                <a:tab pos="7975401" algn="l"/>
                <a:tab pos="8424652" algn="l"/>
                <a:tab pos="8873903" algn="l"/>
                <a:tab pos="9323155" algn="l"/>
              </a:tabLst>
              <a:defRPr/>
            </a:pPr>
            <a:r>
              <a:rPr lang="en-IN" sz="2000">
                <a:solidFill>
                  <a:srgbClr val="0D0D0D"/>
                </a:solidFill>
                <a:effectLst>
                  <a:outerShdw blurRad="38100" dist="38100" dir="2700000" algn="tl">
                    <a:srgbClr val="FFFFFF"/>
                  </a:outerShdw>
                </a:effectLst>
                <a:latin typeface="Trebuchet MS" pitchFamily="34" charset="0"/>
              </a:rPr>
              <a:t>ADVERTISEMENT AGENCIES</a:t>
            </a:r>
          </a:p>
          <a:p>
            <a:pPr marL="339717" indent="-339717">
              <a:lnSpc>
                <a:spcPct val="90000"/>
              </a:lnSpc>
              <a:spcBef>
                <a:spcPts val="600"/>
              </a:spcBef>
              <a:tabLst>
                <a:tab pos="339717" algn="l"/>
                <a:tab pos="787380" algn="l"/>
                <a:tab pos="1236632" algn="l"/>
                <a:tab pos="1685883" algn="l"/>
                <a:tab pos="2135135" algn="l"/>
                <a:tab pos="2584386" algn="l"/>
                <a:tab pos="3033637" algn="l"/>
                <a:tab pos="3482888" algn="l"/>
                <a:tab pos="3932140" algn="l"/>
                <a:tab pos="4381390" algn="l"/>
                <a:tab pos="4830642" algn="l"/>
                <a:tab pos="5279893" algn="l"/>
                <a:tab pos="5729145" algn="l"/>
                <a:tab pos="6178396" algn="l"/>
                <a:tab pos="6627648" algn="l"/>
                <a:tab pos="7076898" algn="l"/>
                <a:tab pos="7526151" algn="l"/>
                <a:tab pos="7975401" algn="l"/>
                <a:tab pos="8424652" algn="l"/>
                <a:tab pos="8873903" algn="l"/>
                <a:tab pos="9323155" algn="l"/>
              </a:tabLst>
              <a:defRPr/>
            </a:pPr>
            <a:endParaRPr lang="en-IN" sz="1000">
              <a:solidFill>
                <a:srgbClr val="0D0D0D"/>
              </a:solidFill>
              <a:effectLst>
                <a:outerShdw blurRad="38100" dist="38100" dir="2700000" algn="tl">
                  <a:srgbClr val="FFFFFF"/>
                </a:outerShdw>
              </a:effectLst>
              <a:latin typeface="Trebuchet MS" pitchFamily="34" charset="0"/>
            </a:endParaRPr>
          </a:p>
          <a:p>
            <a:pPr marL="339717" indent="-339717">
              <a:lnSpc>
                <a:spcPct val="90000"/>
              </a:lnSpc>
              <a:spcBef>
                <a:spcPts val="600"/>
              </a:spcBef>
              <a:buFont typeface="Arial" charset="0"/>
              <a:buChar char="•"/>
              <a:tabLst>
                <a:tab pos="339717" algn="l"/>
                <a:tab pos="787380" algn="l"/>
                <a:tab pos="1236632" algn="l"/>
                <a:tab pos="1685883" algn="l"/>
                <a:tab pos="2135135" algn="l"/>
                <a:tab pos="2584386" algn="l"/>
                <a:tab pos="3033637" algn="l"/>
                <a:tab pos="3482888" algn="l"/>
                <a:tab pos="3932140" algn="l"/>
                <a:tab pos="4381390" algn="l"/>
                <a:tab pos="4830642" algn="l"/>
                <a:tab pos="5279893" algn="l"/>
                <a:tab pos="5729145" algn="l"/>
                <a:tab pos="6178396" algn="l"/>
                <a:tab pos="6627648" algn="l"/>
                <a:tab pos="7076898" algn="l"/>
                <a:tab pos="7526151" algn="l"/>
                <a:tab pos="7975401" algn="l"/>
                <a:tab pos="8424652" algn="l"/>
                <a:tab pos="8873903" algn="l"/>
                <a:tab pos="9323155" algn="l"/>
              </a:tabLst>
              <a:defRPr/>
            </a:pPr>
            <a:r>
              <a:rPr lang="en-IN" sz="2000">
                <a:solidFill>
                  <a:srgbClr val="0D0D0D"/>
                </a:solidFill>
                <a:effectLst>
                  <a:outerShdw blurRad="38100" dist="38100" dir="2700000" algn="tl">
                    <a:srgbClr val="FFFFFF"/>
                  </a:outerShdw>
                </a:effectLst>
                <a:latin typeface="Trebuchet MS" pitchFamily="34" charset="0"/>
              </a:rPr>
              <a:t>PUBLISHING INDUSTRY</a:t>
            </a:r>
          </a:p>
          <a:p>
            <a:pPr marL="339717" indent="-339717">
              <a:lnSpc>
                <a:spcPct val="90000"/>
              </a:lnSpc>
              <a:spcBef>
                <a:spcPts val="600"/>
              </a:spcBef>
              <a:tabLst>
                <a:tab pos="339717" algn="l"/>
                <a:tab pos="787380" algn="l"/>
                <a:tab pos="1236632" algn="l"/>
                <a:tab pos="1685883" algn="l"/>
                <a:tab pos="2135135" algn="l"/>
                <a:tab pos="2584386" algn="l"/>
                <a:tab pos="3033637" algn="l"/>
                <a:tab pos="3482888" algn="l"/>
                <a:tab pos="3932140" algn="l"/>
                <a:tab pos="4381390" algn="l"/>
                <a:tab pos="4830642" algn="l"/>
                <a:tab pos="5279893" algn="l"/>
                <a:tab pos="5729145" algn="l"/>
                <a:tab pos="6178396" algn="l"/>
                <a:tab pos="6627648" algn="l"/>
                <a:tab pos="7076898" algn="l"/>
                <a:tab pos="7526151" algn="l"/>
                <a:tab pos="7975401" algn="l"/>
                <a:tab pos="8424652" algn="l"/>
                <a:tab pos="8873903" algn="l"/>
                <a:tab pos="9323155" algn="l"/>
              </a:tabLst>
              <a:defRPr/>
            </a:pPr>
            <a:endParaRPr lang="en-IN" sz="1000">
              <a:solidFill>
                <a:srgbClr val="0D0D0D"/>
              </a:solidFill>
              <a:effectLst>
                <a:outerShdw blurRad="38100" dist="38100" dir="2700000" algn="tl">
                  <a:srgbClr val="FFFFFF"/>
                </a:outerShdw>
              </a:effectLst>
              <a:latin typeface="Trebuchet MS" pitchFamily="34" charset="0"/>
            </a:endParaRPr>
          </a:p>
          <a:p>
            <a:pPr marL="339717" indent="-339717">
              <a:lnSpc>
                <a:spcPct val="90000"/>
              </a:lnSpc>
              <a:spcBef>
                <a:spcPts val="600"/>
              </a:spcBef>
              <a:buFont typeface="Arial" charset="0"/>
              <a:buChar char="•"/>
              <a:tabLst>
                <a:tab pos="339717" algn="l"/>
                <a:tab pos="787380" algn="l"/>
                <a:tab pos="1236632" algn="l"/>
                <a:tab pos="1685883" algn="l"/>
                <a:tab pos="2135135" algn="l"/>
                <a:tab pos="2584386" algn="l"/>
                <a:tab pos="3033637" algn="l"/>
                <a:tab pos="3482888" algn="l"/>
                <a:tab pos="3932140" algn="l"/>
                <a:tab pos="4381390" algn="l"/>
                <a:tab pos="4830642" algn="l"/>
                <a:tab pos="5279893" algn="l"/>
                <a:tab pos="5729145" algn="l"/>
                <a:tab pos="6178396" algn="l"/>
                <a:tab pos="6627648" algn="l"/>
                <a:tab pos="7076898" algn="l"/>
                <a:tab pos="7526151" algn="l"/>
                <a:tab pos="7975401" algn="l"/>
                <a:tab pos="8424652" algn="l"/>
                <a:tab pos="8873903" algn="l"/>
                <a:tab pos="9323155" algn="l"/>
              </a:tabLst>
              <a:defRPr/>
            </a:pPr>
            <a:r>
              <a:rPr lang="en-IN" sz="2000">
                <a:solidFill>
                  <a:srgbClr val="0D0D0D"/>
                </a:solidFill>
                <a:effectLst>
                  <a:outerShdw blurRad="38100" dist="38100" dir="2700000" algn="tl">
                    <a:srgbClr val="FFFFFF"/>
                  </a:outerShdw>
                </a:effectLst>
                <a:latin typeface="Trebuchet MS" pitchFamily="34" charset="0"/>
              </a:rPr>
              <a:t>ARTISTS, PERFORMERS, MUSICIANS</a:t>
            </a:r>
            <a:endParaRPr lang="en-IN" sz="2000">
              <a:solidFill>
                <a:srgbClr val="FFFFFF"/>
              </a:solidFill>
              <a:latin typeface="Trebuchet MS"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xt Box 1"/>
          <p:cNvSpPr txBox="1">
            <a:spLocks noChangeArrowheads="1"/>
          </p:cNvSpPr>
          <p:nvPr/>
        </p:nvSpPr>
        <p:spPr bwMode="auto">
          <a:xfrm>
            <a:off x="1979616" y="1"/>
            <a:ext cx="6948487" cy="908051"/>
          </a:xfrm>
          <a:prstGeom prst="rect">
            <a:avLst/>
          </a:prstGeom>
          <a:noFill/>
          <a:ln w="9525">
            <a:noFill/>
            <a:round/>
            <a:headEnd/>
            <a:tailEnd/>
          </a:ln>
          <a:effectLst/>
        </p:spPr>
        <p:txBody>
          <a:bodyPr lIns="90000" tIns="46800" rIns="90000" bIns="46800" anchor="ctr"/>
          <a:lstStyle/>
          <a:p>
            <a:pPr>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r>
              <a:rPr lang="en-IN" dirty="0"/>
              <a:t>	</a:t>
            </a:r>
            <a:r>
              <a:rPr lang="en-IN" b="1" dirty="0">
                <a:solidFill>
                  <a:srgbClr val="C00000"/>
                </a:solidFill>
                <a:effectLst>
                  <a:outerShdw blurRad="38100" dist="38100" dir="2700000" algn="tl">
                    <a:srgbClr val="C0C0C0"/>
                  </a:outerShdw>
                </a:effectLst>
              </a:rPr>
              <a:t>5.3	CONSTITUENTS   </a:t>
            </a:r>
            <a:r>
              <a:rPr lang="fr-CA" sz="2000" i="1" dirty="0">
                <a:solidFill>
                  <a:srgbClr val="C00000"/>
                </a:solidFill>
              </a:rPr>
              <a:t>CONTD......</a:t>
            </a:r>
          </a:p>
        </p:txBody>
      </p:sp>
      <p:sp>
        <p:nvSpPr>
          <p:cNvPr id="13314" name="Text Box 2"/>
          <p:cNvSpPr txBox="1">
            <a:spLocks noChangeArrowheads="1"/>
          </p:cNvSpPr>
          <p:nvPr/>
        </p:nvSpPr>
        <p:spPr bwMode="auto">
          <a:xfrm>
            <a:off x="2051051" y="1268416"/>
            <a:ext cx="7092951" cy="5329237"/>
          </a:xfrm>
          <a:prstGeom prst="rect">
            <a:avLst/>
          </a:prstGeom>
          <a:noFill/>
          <a:ln w="9525">
            <a:noFill/>
            <a:round/>
            <a:headEnd/>
            <a:tailEnd/>
          </a:ln>
          <a:effectLst/>
        </p:spPr>
        <p:txBody>
          <a:bodyPr lIns="90000" tIns="46800" rIns="90000" bIns="46800"/>
          <a:lstStyle/>
          <a:p>
            <a:pPr>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r>
              <a:rPr lang="en-IN" sz="2400">
                <a:solidFill>
                  <a:srgbClr val="0D0D0D"/>
                </a:solidFill>
                <a:effectLst>
                  <a:outerShdw blurRad="38100" dist="38100" dir="2700000" algn="tl">
                    <a:srgbClr val="C0C0C0"/>
                  </a:outerShdw>
                </a:effectLst>
                <a:latin typeface="Trebuchet MS" pitchFamily="34" charset="0"/>
              </a:rPr>
              <a:t>TRANSPORT					CATERING, FOOD </a:t>
            </a:r>
          </a:p>
          <a:p>
            <a:pPr>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r>
              <a:rPr lang="en-IN" sz="2400">
                <a:solidFill>
                  <a:srgbClr val="0D0D0D"/>
                </a:solidFill>
                <a:effectLst>
                  <a:outerShdw blurRad="38100" dist="38100" dir="2700000" algn="tl">
                    <a:srgbClr val="C0C0C0"/>
                  </a:outerShdw>
                </a:effectLst>
                <a:latin typeface="Trebuchet MS" pitchFamily="34" charset="0"/>
              </a:rPr>
              <a:t>								AND ENTERTAINMENT</a:t>
            </a:r>
          </a:p>
          <a:p>
            <a:pPr>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r>
              <a:rPr lang="en-IN" sz="2400">
                <a:solidFill>
                  <a:srgbClr val="0D0D0D"/>
                </a:solidFill>
                <a:effectLst>
                  <a:outerShdw blurRad="38100" dist="38100" dir="2700000" algn="tl">
                    <a:srgbClr val="C0C0C0"/>
                  </a:outerShdw>
                </a:effectLst>
                <a:latin typeface="Trebuchet MS" pitchFamily="34" charset="0"/>
              </a:rPr>
              <a:t>					</a:t>
            </a:r>
            <a:endParaRPr lang="en-US" sz="2400">
              <a:solidFill>
                <a:srgbClr val="0D0D0D"/>
              </a:solidFill>
              <a:effectLst>
                <a:outerShdw blurRad="38100" dist="38100" dir="2700000" algn="tl">
                  <a:srgbClr val="C0C0C0"/>
                </a:outerShdw>
              </a:effectLst>
              <a:latin typeface="Trebuchet MS" pitchFamily="34" charset="0"/>
            </a:endParaRPr>
          </a:p>
          <a:p>
            <a:pPr>
              <a:buFont typeface="Times New Roman" pitchFamily="18" charset="0"/>
              <a:buChar char="•"/>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endParaRPr lang="en-IN" sz="2400">
              <a:solidFill>
                <a:srgbClr val="0D0D0D"/>
              </a:solidFill>
              <a:effectLst>
                <a:outerShdw blurRad="38100" dist="38100" dir="2700000" algn="tl">
                  <a:srgbClr val="C0C0C0"/>
                </a:outerShdw>
              </a:effectLst>
              <a:latin typeface="Trebuchet MS" pitchFamily="34" charset="0"/>
            </a:endParaRPr>
          </a:p>
          <a:p>
            <a:pPr>
              <a:buFont typeface="Times New Roman" pitchFamily="18" charset="0"/>
              <a:buChar char="•"/>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endParaRPr lang="en-IN" sz="2400">
              <a:solidFill>
                <a:srgbClr val="0D0D0D"/>
              </a:solidFill>
              <a:effectLst>
                <a:outerShdw blurRad="38100" dist="38100" dir="2700000" algn="tl">
                  <a:srgbClr val="C0C0C0"/>
                </a:outerShdw>
              </a:effectLst>
              <a:latin typeface="Trebuchet MS" pitchFamily="34" charset="0"/>
            </a:endParaRPr>
          </a:p>
          <a:p>
            <a:pPr>
              <a:buFont typeface="Times New Roman" pitchFamily="18" charset="0"/>
              <a:buChar char="•"/>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endParaRPr lang="en-IN" sz="2400">
              <a:solidFill>
                <a:srgbClr val="0D0D0D"/>
              </a:solidFill>
              <a:effectLst>
                <a:outerShdw blurRad="38100" dist="38100" dir="2700000" algn="tl">
                  <a:srgbClr val="C0C0C0"/>
                </a:outerShdw>
              </a:effectLst>
              <a:latin typeface="Trebuchet MS" pitchFamily="34" charset="0"/>
            </a:endParaRPr>
          </a:p>
          <a:p>
            <a:pPr>
              <a:buFont typeface="Times New Roman" pitchFamily="18" charset="0"/>
              <a:buChar char="•"/>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r>
              <a:rPr lang="en-IN" sz="2400">
                <a:solidFill>
                  <a:srgbClr val="0D0D0D"/>
                </a:solidFill>
                <a:effectLst>
                  <a:outerShdw blurRad="38100" dist="38100" dir="2700000" algn="tl">
                    <a:srgbClr val="C0C0C0"/>
                  </a:outerShdw>
                </a:effectLst>
                <a:latin typeface="Trebuchet MS" pitchFamily="34" charset="0"/>
              </a:rPr>
              <a:t>ACCOMMODATION</a:t>
            </a:r>
          </a:p>
          <a:p>
            <a:pPr>
              <a:buFont typeface="Times New Roman" pitchFamily="18" charset="0"/>
              <a:buChar char="•"/>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endParaRPr lang="en-IN" sz="2400">
              <a:solidFill>
                <a:srgbClr val="0D0D0D"/>
              </a:solidFill>
              <a:effectLst>
                <a:outerShdw blurRad="38100" dist="38100" dir="2700000" algn="tl">
                  <a:srgbClr val="C0C0C0"/>
                </a:outerShdw>
              </a:effectLst>
              <a:latin typeface="Trebuchet MS" pitchFamily="34" charset="0"/>
            </a:endParaRPr>
          </a:p>
          <a:p>
            <a:pPr>
              <a:buFont typeface="Times New Roman" pitchFamily="18" charset="0"/>
              <a:buChar char="•"/>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endParaRPr lang="en-IN" sz="2400">
              <a:solidFill>
                <a:srgbClr val="0D0D0D"/>
              </a:solidFill>
              <a:effectLst>
                <a:outerShdw blurRad="38100" dist="38100" dir="2700000" algn="tl">
                  <a:srgbClr val="C0C0C0"/>
                </a:outerShdw>
              </a:effectLst>
              <a:latin typeface="Trebuchet MS" pitchFamily="34" charset="0"/>
            </a:endParaRPr>
          </a:p>
          <a:p>
            <a:pPr>
              <a:buFont typeface="Times New Roman" pitchFamily="18" charset="0"/>
              <a:buChar char="•"/>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endParaRPr lang="en-IN" sz="2400">
              <a:solidFill>
                <a:srgbClr val="0D0D0D"/>
              </a:solidFill>
              <a:effectLst>
                <a:outerShdw blurRad="38100" dist="38100" dir="2700000" algn="tl">
                  <a:srgbClr val="C0C0C0"/>
                </a:outerShdw>
              </a:effectLst>
              <a:latin typeface="Trebuchet MS" pitchFamily="34" charset="0"/>
            </a:endParaRPr>
          </a:p>
          <a:p>
            <a:pPr>
              <a:buFont typeface="Times New Roman" pitchFamily="18" charset="0"/>
              <a:buChar char="•"/>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r>
              <a:rPr lang="en-IN" sz="2400">
                <a:solidFill>
                  <a:srgbClr val="0D0D0D"/>
                </a:solidFill>
                <a:effectLst>
                  <a:outerShdw blurRad="38100" dist="38100" dir="2700000" algn="tl">
                    <a:srgbClr val="C0C0C0"/>
                  </a:outerShdw>
                </a:effectLst>
                <a:latin typeface="Trebuchet MS" pitchFamily="34" charset="0"/>
              </a:rPr>
              <a:t>INTERMEDIARIES		</a:t>
            </a:r>
          </a:p>
          <a:p>
            <a:pPr marL="2773293" lvl="4" indent="-166684">
              <a:buFont typeface="Times New Roman" pitchFamily="18" charset="0"/>
              <a:buChar char="•"/>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endParaRPr lang="en-IN" sz="2400">
              <a:solidFill>
                <a:srgbClr val="0D0D0D"/>
              </a:solidFill>
              <a:effectLst>
                <a:outerShdw blurRad="38100" dist="38100" dir="2700000" algn="tl">
                  <a:srgbClr val="C0C0C0"/>
                </a:outerShdw>
              </a:effectLst>
              <a:latin typeface="Trebuchet MS" pitchFamily="34" charset="0"/>
            </a:endParaRPr>
          </a:p>
          <a:p>
            <a:pPr marL="2773293" lvl="4" indent="-166684">
              <a:buFont typeface="Times New Roman" pitchFamily="18" charset="0"/>
              <a:buChar char="•"/>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endParaRPr lang="en-IN" sz="2400">
              <a:solidFill>
                <a:srgbClr val="0D0D0D"/>
              </a:solidFill>
              <a:effectLst>
                <a:outerShdw blurRad="38100" dist="38100" dir="2700000" algn="tl">
                  <a:srgbClr val="C0C0C0"/>
                </a:outerShdw>
              </a:effectLst>
              <a:latin typeface="Trebuchet MS" pitchFamily="34" charset="0"/>
            </a:endParaRPr>
          </a:p>
          <a:p>
            <a:pPr marL="2773293" lvl="4" indent="-166684">
              <a:buFont typeface="Times New Roman" pitchFamily="18" charset="0"/>
              <a:buChar char="•"/>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r>
              <a:rPr lang="en-IN" sz="2400">
                <a:solidFill>
                  <a:srgbClr val="0D0D0D"/>
                </a:solidFill>
                <a:effectLst>
                  <a:outerShdw blurRad="38100" dist="38100" dir="2700000" algn="tl">
                    <a:srgbClr val="C0C0C0"/>
                  </a:outerShdw>
                </a:effectLst>
                <a:latin typeface="Trebuchet MS" pitchFamily="34" charset="0"/>
              </a:rPr>
              <a:t>GOVERNMENT DEPARTMENTS</a:t>
            </a:r>
            <a:endParaRPr lang="en-US" sz="2400">
              <a:solidFill>
                <a:srgbClr val="0D0D0D"/>
              </a:solidFill>
              <a:latin typeface="Trebuchet MS" pitchFamily="34" charset="0"/>
            </a:endParaRPr>
          </a:p>
        </p:txBody>
      </p:sp>
      <p:pic>
        <p:nvPicPr>
          <p:cNvPr id="9220" name="Picture 8" descr="ARPLANE2"/>
          <p:cNvPicPr>
            <a:picLocks noChangeAspect="1" noChangeArrowheads="1"/>
          </p:cNvPicPr>
          <p:nvPr/>
        </p:nvPicPr>
        <p:blipFill>
          <a:blip r:embed="rId3"/>
          <a:srcRect/>
          <a:stretch>
            <a:fillRect/>
          </a:stretch>
        </p:blipFill>
        <p:spPr bwMode="auto">
          <a:xfrm>
            <a:off x="2484439" y="1557339"/>
            <a:ext cx="2520951" cy="990600"/>
          </a:xfrm>
          <a:prstGeom prst="rect">
            <a:avLst/>
          </a:prstGeom>
          <a:noFill/>
          <a:ln w="9525">
            <a:noFill/>
            <a:miter lim="800000"/>
            <a:headEnd/>
            <a:tailEnd/>
          </a:ln>
        </p:spPr>
      </p:pic>
      <p:pic>
        <p:nvPicPr>
          <p:cNvPr id="9221" name="Picture 7" descr="HOTEL"/>
          <p:cNvPicPr>
            <a:picLocks noChangeAspect="1" noChangeArrowheads="1"/>
          </p:cNvPicPr>
          <p:nvPr/>
        </p:nvPicPr>
        <p:blipFill>
          <a:blip r:embed="rId4"/>
          <a:srcRect/>
          <a:stretch>
            <a:fillRect/>
          </a:stretch>
        </p:blipFill>
        <p:spPr bwMode="auto">
          <a:xfrm>
            <a:off x="468316" y="2420942"/>
            <a:ext cx="1341437" cy="1785937"/>
          </a:xfrm>
          <a:prstGeom prst="rect">
            <a:avLst/>
          </a:prstGeom>
          <a:noFill/>
          <a:ln w="9525">
            <a:noFill/>
            <a:miter lim="800000"/>
            <a:headEnd/>
            <a:tailEnd/>
          </a:ln>
        </p:spPr>
      </p:pic>
      <p:pic>
        <p:nvPicPr>
          <p:cNvPr id="9222" name="Picture 6"/>
          <p:cNvPicPr>
            <a:picLocks noChangeAspect="1" noChangeArrowheads="1"/>
          </p:cNvPicPr>
          <p:nvPr/>
        </p:nvPicPr>
        <p:blipFill>
          <a:blip r:embed="rId5"/>
          <a:srcRect/>
          <a:stretch>
            <a:fillRect/>
          </a:stretch>
        </p:blipFill>
        <p:spPr bwMode="auto">
          <a:xfrm>
            <a:off x="7391400" y="2060577"/>
            <a:ext cx="1752600" cy="1838325"/>
          </a:xfrm>
          <a:prstGeom prst="rect">
            <a:avLst/>
          </a:prstGeom>
          <a:noFill/>
          <a:ln w="9525">
            <a:noFill/>
            <a:miter lim="800000"/>
            <a:headEnd/>
            <a:tailEnd/>
          </a:ln>
        </p:spPr>
      </p:pic>
      <p:sp>
        <p:nvSpPr>
          <p:cNvPr id="9223" name="Rectangle 7"/>
          <p:cNvSpPr>
            <a:spLocks noChangeArrowheads="1"/>
          </p:cNvSpPr>
          <p:nvPr/>
        </p:nvSpPr>
        <p:spPr bwMode="auto">
          <a:xfrm>
            <a:off x="4643439" y="2636841"/>
            <a:ext cx="2590800" cy="935037"/>
          </a:xfrm>
          <a:prstGeom prst="rect">
            <a:avLst/>
          </a:prstGeom>
          <a:solidFill>
            <a:srgbClr val="00B8FF"/>
          </a:solidFill>
          <a:ln w="9525">
            <a:solidFill>
              <a:schemeClr val="tx1"/>
            </a:solidFill>
            <a:miter lim="800000"/>
            <a:headEnd/>
            <a:tailEnd/>
          </a:ln>
        </p:spPr>
        <p:txBody>
          <a:bodyPr wrap="none" anchor="ctr"/>
          <a:lstStyle/>
          <a:p>
            <a:endParaRPr lang="en-US"/>
          </a:p>
        </p:txBody>
      </p:sp>
      <p:sp>
        <p:nvSpPr>
          <p:cNvPr id="13321" name="Text Box 9"/>
          <p:cNvSpPr txBox="1">
            <a:spLocks noChangeArrowheads="1"/>
          </p:cNvSpPr>
          <p:nvPr/>
        </p:nvSpPr>
        <p:spPr bwMode="auto">
          <a:xfrm>
            <a:off x="4716466" y="2781300"/>
            <a:ext cx="2378075" cy="369332"/>
          </a:xfrm>
          <a:prstGeom prst="rect">
            <a:avLst/>
          </a:prstGeom>
          <a:noFill/>
          <a:ln w="9525">
            <a:noFill/>
            <a:miter lim="800000"/>
            <a:headEnd/>
            <a:tailEnd/>
          </a:ln>
          <a:effectLst/>
        </p:spPr>
        <p:txBody>
          <a:bodyPr>
            <a:spAutoFit/>
          </a:bodyPr>
          <a:lstStyle/>
          <a:p>
            <a:pPr>
              <a:spcBef>
                <a:spcPts val="1000"/>
              </a:spcBef>
              <a:defRPr/>
            </a:pPr>
            <a:r>
              <a:rPr lang="en-IN" b="1">
                <a:effectLst>
                  <a:outerShdw blurRad="38100" dist="38100" dir="2700000" algn="tl">
                    <a:srgbClr val="C0C0C0"/>
                  </a:outerShdw>
                </a:effectLst>
              </a:rPr>
              <a:t>PRIMARY</a:t>
            </a:r>
            <a:endParaRPr lang="en-IN"/>
          </a:p>
        </p:txBody>
      </p:sp>
      <p:sp>
        <p:nvSpPr>
          <p:cNvPr id="9225" name="AutoShape 11"/>
          <p:cNvSpPr>
            <a:spLocks noChangeArrowheads="1"/>
          </p:cNvSpPr>
          <p:nvPr/>
        </p:nvSpPr>
        <p:spPr bwMode="auto">
          <a:xfrm rot="1540035">
            <a:off x="3851275" y="2276475"/>
            <a:ext cx="649288" cy="431800"/>
          </a:xfrm>
          <a:prstGeom prst="leftArrow">
            <a:avLst>
              <a:gd name="adj1" fmla="val 50000"/>
              <a:gd name="adj2" fmla="val 37592"/>
            </a:avLst>
          </a:prstGeom>
          <a:solidFill>
            <a:srgbClr val="00B8FF"/>
          </a:solidFill>
          <a:ln w="9525">
            <a:solidFill>
              <a:schemeClr val="tx1"/>
            </a:solidFill>
            <a:miter lim="800000"/>
            <a:headEnd/>
            <a:tailEnd/>
          </a:ln>
        </p:spPr>
        <p:txBody>
          <a:bodyPr wrap="none" anchor="ctr"/>
          <a:lstStyle/>
          <a:p>
            <a:endParaRPr lang="en-US"/>
          </a:p>
        </p:txBody>
      </p:sp>
      <p:sp>
        <p:nvSpPr>
          <p:cNvPr id="9226" name="AutoShape 13"/>
          <p:cNvSpPr>
            <a:spLocks noChangeArrowheads="1"/>
          </p:cNvSpPr>
          <p:nvPr/>
        </p:nvSpPr>
        <p:spPr bwMode="auto">
          <a:xfrm rot="-761948">
            <a:off x="3851275" y="2997200"/>
            <a:ext cx="649288" cy="431800"/>
          </a:xfrm>
          <a:prstGeom prst="leftArrow">
            <a:avLst>
              <a:gd name="adj1" fmla="val 50000"/>
              <a:gd name="adj2" fmla="val 37592"/>
            </a:avLst>
          </a:prstGeom>
          <a:solidFill>
            <a:srgbClr val="00B8FF"/>
          </a:solidFill>
          <a:ln w="9525">
            <a:solidFill>
              <a:schemeClr val="tx1"/>
            </a:solidFill>
            <a:miter lim="800000"/>
            <a:headEnd/>
            <a:tailEnd/>
          </a:ln>
        </p:spPr>
        <p:txBody>
          <a:bodyPr wrap="none" anchor="ctr"/>
          <a:lstStyle/>
          <a:p>
            <a:endParaRPr lang="en-US"/>
          </a:p>
        </p:txBody>
      </p:sp>
      <p:sp>
        <p:nvSpPr>
          <p:cNvPr id="9227" name="AutoShape 14"/>
          <p:cNvSpPr>
            <a:spLocks noChangeArrowheads="1"/>
          </p:cNvSpPr>
          <p:nvPr/>
        </p:nvSpPr>
        <p:spPr bwMode="auto">
          <a:xfrm rot="6863482">
            <a:off x="6334923" y="2097883"/>
            <a:ext cx="649287" cy="431800"/>
          </a:xfrm>
          <a:prstGeom prst="leftArrow">
            <a:avLst>
              <a:gd name="adj1" fmla="val 50000"/>
              <a:gd name="adj2" fmla="val 37592"/>
            </a:avLst>
          </a:prstGeom>
          <a:solidFill>
            <a:srgbClr val="00B8FF"/>
          </a:solidFill>
          <a:ln w="9525">
            <a:solidFill>
              <a:schemeClr val="tx1"/>
            </a:solidFill>
            <a:miter lim="800000"/>
            <a:headEnd/>
            <a:tailEnd/>
          </a:ln>
        </p:spPr>
        <p:txBody>
          <a:bodyPr wrap="none" anchor="ctr"/>
          <a:lstStyle/>
          <a:p>
            <a:endParaRPr lang="en-US"/>
          </a:p>
        </p:txBody>
      </p:sp>
      <p:sp>
        <p:nvSpPr>
          <p:cNvPr id="9228" name="AutoShape 15"/>
          <p:cNvSpPr>
            <a:spLocks noChangeArrowheads="1"/>
          </p:cNvSpPr>
          <p:nvPr/>
        </p:nvSpPr>
        <p:spPr bwMode="auto">
          <a:xfrm rot="-2839960">
            <a:off x="4056064" y="4078288"/>
            <a:ext cx="1619251" cy="431800"/>
          </a:xfrm>
          <a:prstGeom prst="leftArrow">
            <a:avLst>
              <a:gd name="adj1" fmla="val 50000"/>
              <a:gd name="adj2" fmla="val 93750"/>
            </a:avLst>
          </a:prstGeom>
          <a:solidFill>
            <a:srgbClr val="00B8FF"/>
          </a:solidFill>
          <a:ln w="9525">
            <a:solidFill>
              <a:schemeClr val="tx1"/>
            </a:solidFill>
            <a:miter lim="800000"/>
            <a:headEnd/>
            <a:tailEnd/>
          </a:ln>
        </p:spPr>
        <p:txBody>
          <a:bodyPr wrap="none" anchor="ctr"/>
          <a:lstStyle/>
          <a:p>
            <a:endParaRPr lang="en-US"/>
          </a:p>
        </p:txBody>
      </p:sp>
      <p:sp>
        <p:nvSpPr>
          <p:cNvPr id="9229" name="AutoShape 16"/>
          <p:cNvSpPr>
            <a:spLocks noChangeArrowheads="1"/>
          </p:cNvSpPr>
          <p:nvPr/>
        </p:nvSpPr>
        <p:spPr bwMode="auto">
          <a:xfrm rot="-6970375">
            <a:off x="5698334" y="4152110"/>
            <a:ext cx="1493839" cy="485775"/>
          </a:xfrm>
          <a:prstGeom prst="leftArrow">
            <a:avLst>
              <a:gd name="adj1" fmla="val 50000"/>
              <a:gd name="adj2" fmla="val 76879"/>
            </a:avLst>
          </a:prstGeom>
          <a:solidFill>
            <a:srgbClr val="00B8FF"/>
          </a:solidFill>
          <a:ln w="9525">
            <a:solidFill>
              <a:schemeClr val="tx1"/>
            </a:solidFill>
            <a:miter lim="800000"/>
            <a:headEnd/>
            <a:tailEnd/>
          </a:ln>
        </p:spPr>
        <p:txBody>
          <a:bodyPr wrap="none" anchor="ctr"/>
          <a:lstStyle/>
          <a:p>
            <a:endParaRPr lang="en-US"/>
          </a:p>
        </p:txBody>
      </p:sp>
      <p:pic>
        <p:nvPicPr>
          <p:cNvPr id="9230" name="Picture 4" descr="PASSPORT"/>
          <p:cNvPicPr>
            <a:picLocks noChangeAspect="1" noChangeArrowheads="1"/>
          </p:cNvPicPr>
          <p:nvPr/>
        </p:nvPicPr>
        <p:blipFill>
          <a:blip r:embed="rId6"/>
          <a:srcRect/>
          <a:stretch>
            <a:fillRect/>
          </a:stretch>
        </p:blipFill>
        <p:spPr bwMode="auto">
          <a:xfrm>
            <a:off x="7412039" y="4652966"/>
            <a:ext cx="1001712" cy="1354137"/>
          </a:xfrm>
          <a:prstGeom prst="rect">
            <a:avLst/>
          </a:prstGeom>
          <a:noFill/>
          <a:ln w="9525">
            <a:noFill/>
            <a:miter lim="800000"/>
            <a:headEnd/>
            <a:tailEnd/>
          </a:ln>
        </p:spPr>
      </p:pic>
      <p:pic>
        <p:nvPicPr>
          <p:cNvPr id="9231" name="Picture 19"/>
          <p:cNvPicPr>
            <a:picLocks noChangeAspect="1" noChangeArrowheads="1"/>
          </p:cNvPicPr>
          <p:nvPr/>
        </p:nvPicPr>
        <p:blipFill>
          <a:blip r:embed="rId7"/>
          <a:srcRect/>
          <a:stretch>
            <a:fillRect/>
          </a:stretch>
        </p:blipFill>
        <p:spPr bwMode="auto">
          <a:xfrm>
            <a:off x="2555877" y="5330828"/>
            <a:ext cx="2016125" cy="1527175"/>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 Box 1"/>
          <p:cNvSpPr txBox="1">
            <a:spLocks noChangeArrowheads="1"/>
          </p:cNvSpPr>
          <p:nvPr/>
        </p:nvSpPr>
        <p:spPr bwMode="auto">
          <a:xfrm>
            <a:off x="2339978" y="260354"/>
            <a:ext cx="6346825" cy="561975"/>
          </a:xfrm>
          <a:prstGeom prst="rect">
            <a:avLst/>
          </a:prstGeom>
          <a:noFill/>
          <a:ln w="9525">
            <a:noFill/>
            <a:round/>
            <a:headEnd/>
            <a:tailEnd/>
          </a:ln>
          <a:effectLst/>
        </p:spPr>
        <p:txBody>
          <a:bodyPr lIns="90000" tIns="46800" rIns="90000" bIns="46800" anchor="ctr"/>
          <a:lstStyle/>
          <a:p>
            <a:pPr>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r>
              <a:rPr lang="en-IN" sz="3600" b="1" dirty="0">
                <a:solidFill>
                  <a:srgbClr val="C00000"/>
                </a:solidFill>
                <a:effectLst>
                  <a:outerShdw blurRad="38100" dist="38100" dir="2700000" algn="tl">
                    <a:srgbClr val="C0C0C0"/>
                  </a:outerShdw>
                </a:effectLst>
              </a:rPr>
              <a:t>5.3	CONSTITUENTS</a:t>
            </a:r>
            <a:r>
              <a:rPr lang="en-IN" b="1" dirty="0">
                <a:solidFill>
                  <a:srgbClr val="C00000"/>
                </a:solidFill>
                <a:effectLst>
                  <a:outerShdw blurRad="38100" dist="38100" dir="2700000" algn="tl">
                    <a:srgbClr val="C0C0C0"/>
                  </a:outerShdw>
                </a:effectLst>
              </a:rPr>
              <a:t>                  </a:t>
            </a:r>
            <a:r>
              <a:rPr lang="fr-CA" sz="2000" i="1" dirty="0">
                <a:solidFill>
                  <a:srgbClr val="C00000"/>
                </a:solidFill>
              </a:rPr>
              <a:t>CONTD......</a:t>
            </a:r>
          </a:p>
        </p:txBody>
      </p:sp>
      <p:sp>
        <p:nvSpPr>
          <p:cNvPr id="14338" name="Text Box 2"/>
          <p:cNvSpPr txBox="1">
            <a:spLocks noChangeArrowheads="1"/>
          </p:cNvSpPr>
          <p:nvPr/>
        </p:nvSpPr>
        <p:spPr bwMode="auto">
          <a:xfrm>
            <a:off x="2124077" y="908051"/>
            <a:ext cx="7019925" cy="5949951"/>
          </a:xfrm>
          <a:prstGeom prst="rect">
            <a:avLst/>
          </a:prstGeom>
          <a:noFill/>
          <a:ln w="9525">
            <a:noFill/>
            <a:round/>
            <a:headEnd/>
            <a:tailEnd/>
          </a:ln>
          <a:effectLst/>
        </p:spPr>
        <p:txBody>
          <a:bodyPr lIns="90000" tIns="46800" rIns="90000" bIns="46800"/>
          <a:lstStyle/>
          <a:p>
            <a:pPr>
              <a:spcBef>
                <a:spcPts val="1000"/>
              </a:spcBef>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endParaRPr lang="en-IN" sz="3200" b="1">
              <a:effectLst>
                <a:outerShdw blurRad="38100" dist="38100" dir="2700000" algn="tl">
                  <a:srgbClr val="C0C0C0"/>
                </a:outerShdw>
              </a:effectLst>
            </a:endParaRPr>
          </a:p>
          <a:p>
            <a:pPr>
              <a:spcBef>
                <a:spcPts val="775"/>
              </a:spcBef>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endParaRPr lang="en-US" sz="3100"/>
          </a:p>
        </p:txBody>
      </p:sp>
      <p:sp>
        <p:nvSpPr>
          <p:cNvPr id="10244" name="Rectangle 4"/>
          <p:cNvSpPr>
            <a:spLocks noChangeArrowheads="1"/>
          </p:cNvSpPr>
          <p:nvPr/>
        </p:nvSpPr>
        <p:spPr bwMode="auto">
          <a:xfrm>
            <a:off x="4500566" y="2997202"/>
            <a:ext cx="2663825" cy="792163"/>
          </a:xfrm>
          <a:prstGeom prst="rect">
            <a:avLst/>
          </a:prstGeom>
          <a:solidFill>
            <a:srgbClr val="00B8FF"/>
          </a:solidFill>
          <a:ln w="9525">
            <a:solidFill>
              <a:schemeClr val="tx1"/>
            </a:solidFill>
            <a:miter lim="800000"/>
            <a:headEnd/>
            <a:tailEnd/>
          </a:ln>
        </p:spPr>
        <p:txBody>
          <a:bodyPr wrap="none" anchor="ctr"/>
          <a:lstStyle/>
          <a:p>
            <a:endParaRPr lang="en-US"/>
          </a:p>
        </p:txBody>
      </p:sp>
      <p:sp>
        <p:nvSpPr>
          <p:cNvPr id="14341" name="Text Box 5"/>
          <p:cNvSpPr txBox="1">
            <a:spLocks noChangeArrowheads="1"/>
          </p:cNvSpPr>
          <p:nvPr/>
        </p:nvSpPr>
        <p:spPr bwMode="auto">
          <a:xfrm>
            <a:off x="4500566" y="3141665"/>
            <a:ext cx="2592387" cy="584775"/>
          </a:xfrm>
          <a:prstGeom prst="rect">
            <a:avLst/>
          </a:prstGeom>
          <a:noFill/>
          <a:ln w="9525">
            <a:noFill/>
            <a:miter lim="800000"/>
            <a:headEnd/>
            <a:tailEnd/>
          </a:ln>
          <a:effectLst/>
        </p:spPr>
        <p:txBody>
          <a:bodyPr>
            <a:spAutoFit/>
          </a:bodyPr>
          <a:lstStyle/>
          <a:p>
            <a:pPr>
              <a:spcBef>
                <a:spcPct val="50000"/>
              </a:spcBef>
              <a:defRPr/>
            </a:pPr>
            <a:r>
              <a:rPr lang="en-IN" sz="3200" b="1">
                <a:effectLst>
                  <a:outerShdw blurRad="38100" dist="38100" dir="2700000" algn="tl">
                    <a:srgbClr val="C0C0C0"/>
                  </a:outerShdw>
                </a:effectLst>
                <a:latin typeface="Trebuchet MS" pitchFamily="34" charset="0"/>
              </a:rPr>
              <a:t>SECONDARY</a:t>
            </a:r>
          </a:p>
        </p:txBody>
      </p:sp>
      <p:sp>
        <p:nvSpPr>
          <p:cNvPr id="14342" name="Rectangle 6"/>
          <p:cNvSpPr>
            <a:spLocks noChangeArrowheads="1"/>
          </p:cNvSpPr>
          <p:nvPr/>
        </p:nvSpPr>
        <p:spPr bwMode="auto">
          <a:xfrm>
            <a:off x="1908178" y="1196978"/>
            <a:ext cx="7235825" cy="5632311"/>
          </a:xfrm>
          <a:prstGeom prst="rect">
            <a:avLst/>
          </a:prstGeom>
          <a:noFill/>
          <a:ln w="9525">
            <a:noFill/>
            <a:miter lim="800000"/>
            <a:headEnd/>
            <a:tailEnd/>
          </a:ln>
          <a:effectLst/>
        </p:spPr>
        <p:txBody>
          <a:bodyPr>
            <a:spAutoFit/>
          </a:bodyPr>
          <a:lstStyle/>
          <a:p>
            <a:pPr algn="l">
              <a:defRPr/>
            </a:pPr>
            <a:r>
              <a:rPr lang="en-IN" sz="2000" b="1">
                <a:solidFill>
                  <a:srgbClr val="0D0D0D"/>
                </a:solidFill>
                <a:effectLst>
                  <a:outerShdw blurRad="38100" dist="38100" dir="2700000" algn="tl">
                    <a:srgbClr val="C0C0C0"/>
                  </a:outerShdw>
                </a:effectLst>
                <a:latin typeface="Trebuchet MS" pitchFamily="34" charset="0"/>
              </a:rPr>
              <a:t>SHOPS AND EMPORIUMS</a:t>
            </a:r>
          </a:p>
          <a:p>
            <a:pPr algn="l">
              <a:defRPr/>
            </a:pPr>
            <a:r>
              <a:rPr lang="en-IN" sz="2000">
                <a:solidFill>
                  <a:srgbClr val="0D0D0D"/>
                </a:solidFill>
                <a:effectLst>
                  <a:outerShdw blurRad="38100" dist="38100" dir="2700000" algn="tl">
                    <a:srgbClr val="C0C0C0"/>
                  </a:outerShdw>
                </a:effectLst>
                <a:latin typeface="Trebuchet MS" pitchFamily="34" charset="0"/>
              </a:rPr>
              <a:t>HANDICRAFTS AND SOUVENIRS</a:t>
            </a:r>
          </a:p>
          <a:p>
            <a:pPr>
              <a:defRPr/>
            </a:pPr>
            <a:endParaRPr lang="en-IN" sz="2000">
              <a:solidFill>
                <a:srgbClr val="0D0D0D"/>
              </a:solidFill>
              <a:effectLst>
                <a:outerShdw blurRad="38100" dist="38100" dir="2700000" algn="tl">
                  <a:srgbClr val="C0C0C0"/>
                </a:outerShdw>
              </a:effectLst>
              <a:latin typeface="Trebuchet MS" pitchFamily="34" charset="0"/>
            </a:endParaRPr>
          </a:p>
          <a:p>
            <a:pPr algn="r">
              <a:defRPr/>
            </a:pPr>
            <a:endParaRPr lang="en-IN" sz="2000">
              <a:solidFill>
                <a:srgbClr val="0D0D0D"/>
              </a:solidFill>
              <a:effectLst>
                <a:outerShdw blurRad="38100" dist="38100" dir="2700000" algn="tl">
                  <a:srgbClr val="C0C0C0"/>
                </a:outerShdw>
              </a:effectLst>
              <a:latin typeface="Trebuchet MS" pitchFamily="34" charset="0"/>
            </a:endParaRPr>
          </a:p>
          <a:p>
            <a:pPr algn="r">
              <a:defRPr/>
            </a:pPr>
            <a:r>
              <a:rPr lang="en-IN" sz="2000">
                <a:solidFill>
                  <a:srgbClr val="0D0D0D"/>
                </a:solidFill>
                <a:effectLst>
                  <a:outerShdw blurRad="38100" dist="38100" dir="2700000" algn="tl">
                    <a:srgbClr val="C0C0C0"/>
                  </a:outerShdw>
                </a:effectLst>
                <a:latin typeface="Trebuchet MS" pitchFamily="34" charset="0"/>
              </a:rPr>
              <a:t>LOCAL TAXI / TRANSPORTATION</a:t>
            </a:r>
          </a:p>
          <a:p>
            <a:pPr>
              <a:defRPr/>
            </a:pPr>
            <a:endParaRPr lang="en-IN" sz="2000">
              <a:solidFill>
                <a:srgbClr val="0D0D0D"/>
              </a:solidFill>
              <a:effectLst>
                <a:outerShdw blurRad="38100" dist="38100" dir="2700000" algn="tl">
                  <a:srgbClr val="C0C0C0"/>
                </a:outerShdw>
              </a:effectLst>
              <a:latin typeface="Trebuchet MS" pitchFamily="34" charset="0"/>
            </a:endParaRPr>
          </a:p>
          <a:p>
            <a:pPr algn="l">
              <a:defRPr/>
            </a:pPr>
            <a:r>
              <a:rPr lang="en-IN" sz="2000">
                <a:solidFill>
                  <a:srgbClr val="0D0D0D"/>
                </a:solidFill>
                <a:effectLst>
                  <a:outerShdw blurRad="38100" dist="38100" dir="2700000" algn="tl">
                    <a:srgbClr val="C0C0C0"/>
                  </a:outerShdw>
                </a:effectLst>
                <a:latin typeface="Trebuchet MS" pitchFamily="34" charset="0"/>
              </a:rPr>
              <a:t>HAWKERS AND </a:t>
            </a:r>
          </a:p>
          <a:p>
            <a:pPr algn="l">
              <a:defRPr/>
            </a:pPr>
            <a:r>
              <a:rPr lang="en-IN" sz="2000">
                <a:solidFill>
                  <a:srgbClr val="0D0D0D"/>
                </a:solidFill>
                <a:effectLst>
                  <a:outerShdw blurRad="38100" dist="38100" dir="2700000" algn="tl">
                    <a:srgbClr val="C0C0C0"/>
                  </a:outerShdw>
                </a:effectLst>
                <a:latin typeface="Trebuchet MS" pitchFamily="34" charset="0"/>
              </a:rPr>
              <a:t>COOLIES</a:t>
            </a:r>
          </a:p>
          <a:p>
            <a:pPr>
              <a:defRPr/>
            </a:pPr>
            <a:endParaRPr lang="en-IN" sz="2000">
              <a:solidFill>
                <a:srgbClr val="0D0D0D"/>
              </a:solidFill>
              <a:effectLst>
                <a:outerShdw blurRad="38100" dist="38100" dir="2700000" algn="tl">
                  <a:srgbClr val="C0C0C0"/>
                </a:outerShdw>
              </a:effectLst>
              <a:latin typeface="Trebuchet MS" pitchFamily="34" charset="0"/>
            </a:endParaRPr>
          </a:p>
          <a:p>
            <a:pPr algn="r">
              <a:defRPr/>
            </a:pPr>
            <a:r>
              <a:rPr lang="en-IN" sz="2000">
                <a:solidFill>
                  <a:srgbClr val="0D0D0D"/>
                </a:solidFill>
                <a:effectLst>
                  <a:outerShdw blurRad="38100" dist="38100" dir="2700000" algn="tl">
                    <a:srgbClr val="C0C0C0"/>
                  </a:outerShdw>
                </a:effectLst>
                <a:latin typeface="Trebuchet MS" pitchFamily="34" charset="0"/>
              </a:rPr>
              <a:t>COMMUNICATION SERVICES</a:t>
            </a:r>
          </a:p>
          <a:p>
            <a:pPr>
              <a:defRPr/>
            </a:pPr>
            <a:endParaRPr lang="en-IN" sz="2000">
              <a:solidFill>
                <a:srgbClr val="0D0D0D"/>
              </a:solidFill>
              <a:effectLst>
                <a:outerShdw blurRad="38100" dist="38100" dir="2700000" algn="tl">
                  <a:srgbClr val="C0C0C0"/>
                </a:outerShdw>
              </a:effectLst>
              <a:latin typeface="Trebuchet MS" pitchFamily="34" charset="0"/>
            </a:endParaRPr>
          </a:p>
          <a:p>
            <a:pPr algn="l">
              <a:defRPr/>
            </a:pPr>
            <a:r>
              <a:rPr lang="en-IN" sz="2000">
                <a:solidFill>
                  <a:srgbClr val="0D0D0D"/>
                </a:solidFill>
                <a:effectLst>
                  <a:outerShdw blurRad="38100" dist="38100" dir="2700000" algn="tl">
                    <a:srgbClr val="C0C0C0"/>
                  </a:outerShdw>
                </a:effectLst>
                <a:latin typeface="Trebuchet MS" pitchFamily="34" charset="0"/>
              </a:rPr>
              <a:t>TOUTS AND BROKERS</a:t>
            </a:r>
          </a:p>
          <a:p>
            <a:pPr>
              <a:defRPr/>
            </a:pPr>
            <a:endParaRPr lang="en-US" sz="2000">
              <a:solidFill>
                <a:srgbClr val="0D0D0D"/>
              </a:solidFill>
              <a:effectLst>
                <a:outerShdw blurRad="38100" dist="38100" dir="2700000" algn="tl">
                  <a:srgbClr val="C0C0C0"/>
                </a:outerShdw>
              </a:effectLst>
              <a:latin typeface="Trebuchet MS" pitchFamily="34" charset="0"/>
            </a:endParaRPr>
          </a:p>
          <a:p>
            <a:pPr>
              <a:defRPr/>
            </a:pPr>
            <a:endParaRPr lang="en-IN" sz="2000">
              <a:solidFill>
                <a:srgbClr val="0D0D0D"/>
              </a:solidFill>
              <a:effectLst>
                <a:outerShdw blurRad="38100" dist="38100" dir="2700000" algn="tl">
                  <a:srgbClr val="C0C0C0"/>
                </a:outerShdw>
              </a:effectLst>
              <a:latin typeface="Trebuchet MS" pitchFamily="34" charset="0"/>
            </a:endParaRPr>
          </a:p>
          <a:p>
            <a:pPr algn="r">
              <a:defRPr/>
            </a:pPr>
            <a:endParaRPr lang="en-IN" sz="2000">
              <a:solidFill>
                <a:srgbClr val="0D0D0D"/>
              </a:solidFill>
              <a:effectLst>
                <a:outerShdw blurRad="38100" dist="38100" dir="2700000" algn="tl">
                  <a:srgbClr val="C0C0C0"/>
                </a:outerShdw>
              </a:effectLst>
              <a:latin typeface="Trebuchet MS" pitchFamily="34" charset="0"/>
            </a:endParaRPr>
          </a:p>
          <a:p>
            <a:pPr algn="r">
              <a:defRPr/>
            </a:pPr>
            <a:r>
              <a:rPr lang="en-IN" sz="2000">
                <a:solidFill>
                  <a:srgbClr val="0D0D0D"/>
                </a:solidFill>
                <a:effectLst>
                  <a:outerShdw blurRad="38100" dist="38100" dir="2700000" algn="tl">
                    <a:srgbClr val="C0C0C0"/>
                  </a:outerShdw>
                </a:effectLst>
                <a:latin typeface="Trebuchet MS" pitchFamily="34" charset="0"/>
              </a:rPr>
              <a:t>ADVERTISEMENT AGENCIES</a:t>
            </a:r>
          </a:p>
          <a:p>
            <a:pPr algn="r">
              <a:defRPr/>
            </a:pPr>
            <a:r>
              <a:rPr lang="en-IN" sz="2000">
                <a:solidFill>
                  <a:srgbClr val="0D0D0D"/>
                </a:solidFill>
                <a:effectLst>
                  <a:outerShdw blurRad="38100" dist="38100" dir="2700000" algn="tl">
                    <a:srgbClr val="C0C0C0"/>
                  </a:outerShdw>
                </a:effectLst>
                <a:latin typeface="Trebuchet MS" pitchFamily="34" charset="0"/>
              </a:rPr>
              <a:t>PUBLISHING INDUSTRY</a:t>
            </a:r>
          </a:p>
          <a:p>
            <a:pPr algn="l">
              <a:defRPr/>
            </a:pPr>
            <a:r>
              <a:rPr lang="en-IN" sz="2000">
                <a:solidFill>
                  <a:srgbClr val="0D0D0D"/>
                </a:solidFill>
                <a:effectLst>
                  <a:outerShdw blurRad="38100" dist="38100" dir="2700000" algn="tl">
                    <a:srgbClr val="C0C0C0"/>
                  </a:outerShdw>
                </a:effectLst>
                <a:latin typeface="Trebuchet MS" pitchFamily="34" charset="0"/>
              </a:rPr>
              <a:t>ARTISTS, PERFORMERS, MUSICIANS</a:t>
            </a:r>
          </a:p>
        </p:txBody>
      </p:sp>
      <p:pic>
        <p:nvPicPr>
          <p:cNvPr id="10247" name="Picture 5" descr="C:\Documents and Settings\cc828\Local Settings\Temporary Internet Files\Content.IE5\WG531U8K\MCj04338950000[1].png"/>
          <p:cNvPicPr>
            <a:picLocks noChangeAspect="1" noChangeArrowheads="1"/>
          </p:cNvPicPr>
          <p:nvPr/>
        </p:nvPicPr>
        <p:blipFill>
          <a:blip r:embed="rId3"/>
          <a:srcRect/>
          <a:stretch>
            <a:fillRect/>
          </a:stretch>
        </p:blipFill>
        <p:spPr bwMode="auto">
          <a:xfrm>
            <a:off x="6877051" y="750891"/>
            <a:ext cx="1798639" cy="1798637"/>
          </a:xfrm>
          <a:prstGeom prst="rect">
            <a:avLst/>
          </a:prstGeom>
          <a:noFill/>
          <a:ln w="9525">
            <a:noFill/>
            <a:miter lim="800000"/>
            <a:headEnd/>
            <a:tailEnd/>
          </a:ln>
        </p:spPr>
      </p:pic>
      <p:pic>
        <p:nvPicPr>
          <p:cNvPr id="113670" name="Picture 6" descr="C:\Documents and Settings\cc828\Local Settings\Temporary Internet Files\Content.IE5\118F126J\MPj04423460000[1].jpg"/>
          <p:cNvPicPr>
            <a:picLocks noChangeAspect="1" noChangeArrowheads="1"/>
          </p:cNvPicPr>
          <p:nvPr/>
        </p:nvPicPr>
        <p:blipFill>
          <a:blip r:embed="rId4" cstate="print"/>
          <a:srcRect/>
          <a:stretch>
            <a:fillRect/>
          </a:stretch>
        </p:blipFill>
        <p:spPr bwMode="auto">
          <a:xfrm>
            <a:off x="2127252" y="1708152"/>
            <a:ext cx="2107389" cy="1404925"/>
          </a:xfrm>
          <a:prstGeom prst="rect">
            <a:avLst/>
          </a:prstGeom>
          <a:ln>
            <a:noFill/>
          </a:ln>
          <a:effectLst>
            <a:softEdge rad="112500"/>
          </a:effectLst>
        </p:spPr>
      </p:pic>
      <p:pic>
        <p:nvPicPr>
          <p:cNvPr id="10249" name="Picture 10"/>
          <p:cNvPicPr>
            <a:picLocks noChangeAspect="1" noChangeArrowheads="1"/>
          </p:cNvPicPr>
          <p:nvPr/>
        </p:nvPicPr>
        <p:blipFill>
          <a:blip r:embed="rId5"/>
          <a:srcRect/>
          <a:stretch>
            <a:fillRect/>
          </a:stretch>
        </p:blipFill>
        <p:spPr bwMode="auto">
          <a:xfrm>
            <a:off x="7164391" y="4292601"/>
            <a:ext cx="1400175" cy="1557339"/>
          </a:xfrm>
          <a:prstGeom prst="rect">
            <a:avLst/>
          </a:prstGeom>
          <a:noFill/>
          <a:ln w="9525">
            <a:noFill/>
            <a:miter lim="800000"/>
            <a:headEnd/>
            <a:tailEnd/>
          </a:ln>
        </p:spPr>
      </p:pic>
      <p:sp>
        <p:nvSpPr>
          <p:cNvPr id="10250" name="AutoShape 11"/>
          <p:cNvSpPr>
            <a:spLocks noChangeArrowheads="1"/>
          </p:cNvSpPr>
          <p:nvPr/>
        </p:nvSpPr>
        <p:spPr bwMode="auto">
          <a:xfrm rot="-7250457">
            <a:off x="3911602" y="2120903"/>
            <a:ext cx="969963" cy="430213"/>
          </a:xfrm>
          <a:prstGeom prst="rightArrow">
            <a:avLst>
              <a:gd name="adj1" fmla="val 50000"/>
              <a:gd name="adj2" fmla="val 56365"/>
            </a:avLst>
          </a:prstGeom>
          <a:solidFill>
            <a:srgbClr val="00B8FF"/>
          </a:solidFill>
          <a:ln w="9525">
            <a:solidFill>
              <a:schemeClr val="tx1"/>
            </a:solidFill>
            <a:miter lim="800000"/>
            <a:headEnd/>
            <a:tailEnd/>
          </a:ln>
        </p:spPr>
        <p:txBody>
          <a:bodyPr wrap="none" anchor="ctr"/>
          <a:lstStyle/>
          <a:p>
            <a:endParaRPr lang="en-US"/>
          </a:p>
        </p:txBody>
      </p:sp>
      <p:sp>
        <p:nvSpPr>
          <p:cNvPr id="10251" name="AutoShape 12"/>
          <p:cNvSpPr>
            <a:spLocks noChangeArrowheads="1"/>
          </p:cNvSpPr>
          <p:nvPr/>
        </p:nvSpPr>
        <p:spPr bwMode="auto">
          <a:xfrm rot="-2556481">
            <a:off x="7164391" y="2852742"/>
            <a:ext cx="503237" cy="287337"/>
          </a:xfrm>
          <a:prstGeom prst="rightArrow">
            <a:avLst>
              <a:gd name="adj1" fmla="val 50000"/>
              <a:gd name="adj2" fmla="val 43785"/>
            </a:avLst>
          </a:prstGeom>
          <a:solidFill>
            <a:srgbClr val="00B8FF"/>
          </a:solidFill>
          <a:ln w="9525">
            <a:solidFill>
              <a:schemeClr val="tx1"/>
            </a:solidFill>
            <a:miter lim="800000"/>
            <a:headEnd/>
            <a:tailEnd/>
          </a:ln>
        </p:spPr>
        <p:txBody>
          <a:bodyPr wrap="none" anchor="ctr"/>
          <a:lstStyle/>
          <a:p>
            <a:endParaRPr lang="en-US"/>
          </a:p>
        </p:txBody>
      </p:sp>
      <p:sp>
        <p:nvSpPr>
          <p:cNvPr id="10252" name="AutoShape 13"/>
          <p:cNvSpPr>
            <a:spLocks noChangeArrowheads="1"/>
          </p:cNvSpPr>
          <p:nvPr/>
        </p:nvSpPr>
        <p:spPr bwMode="auto">
          <a:xfrm rot="1954082">
            <a:off x="7235827" y="3644901"/>
            <a:ext cx="503239" cy="287339"/>
          </a:xfrm>
          <a:prstGeom prst="rightArrow">
            <a:avLst>
              <a:gd name="adj1" fmla="val 50000"/>
              <a:gd name="adj2" fmla="val 43784"/>
            </a:avLst>
          </a:prstGeom>
          <a:solidFill>
            <a:srgbClr val="00B8FF"/>
          </a:solidFill>
          <a:ln w="9525">
            <a:solidFill>
              <a:schemeClr val="tx1"/>
            </a:solidFill>
            <a:miter lim="800000"/>
            <a:headEnd/>
            <a:tailEnd/>
          </a:ln>
        </p:spPr>
        <p:txBody>
          <a:bodyPr wrap="none" anchor="ctr"/>
          <a:lstStyle/>
          <a:p>
            <a:endParaRPr lang="en-US"/>
          </a:p>
        </p:txBody>
      </p:sp>
      <p:sp>
        <p:nvSpPr>
          <p:cNvPr id="10253" name="AutoShape 14"/>
          <p:cNvSpPr>
            <a:spLocks noChangeArrowheads="1"/>
          </p:cNvSpPr>
          <p:nvPr/>
        </p:nvSpPr>
        <p:spPr bwMode="auto">
          <a:xfrm rot="5848596">
            <a:off x="3967163" y="4932363"/>
            <a:ext cx="2311400" cy="431800"/>
          </a:xfrm>
          <a:prstGeom prst="rightArrow">
            <a:avLst>
              <a:gd name="adj1" fmla="val 50000"/>
              <a:gd name="adj2" fmla="val 133824"/>
            </a:avLst>
          </a:prstGeom>
          <a:solidFill>
            <a:srgbClr val="00B8FF"/>
          </a:solidFill>
          <a:ln w="9525">
            <a:solidFill>
              <a:schemeClr val="tx1"/>
            </a:solidFill>
            <a:miter lim="800000"/>
            <a:headEnd/>
            <a:tailEnd/>
          </a:ln>
        </p:spPr>
        <p:txBody>
          <a:bodyPr wrap="none" anchor="ctr"/>
          <a:lstStyle/>
          <a:p>
            <a:endParaRPr lang="en-US"/>
          </a:p>
        </p:txBody>
      </p:sp>
      <p:sp>
        <p:nvSpPr>
          <p:cNvPr id="10254" name="AutoShape 15"/>
          <p:cNvSpPr>
            <a:spLocks noChangeArrowheads="1"/>
          </p:cNvSpPr>
          <p:nvPr/>
        </p:nvSpPr>
        <p:spPr bwMode="auto">
          <a:xfrm rot="6894925">
            <a:off x="4059240" y="4094164"/>
            <a:ext cx="792163" cy="287339"/>
          </a:xfrm>
          <a:prstGeom prst="rightArrow">
            <a:avLst>
              <a:gd name="adj1" fmla="val 50000"/>
              <a:gd name="adj2" fmla="val 68923"/>
            </a:avLst>
          </a:prstGeom>
          <a:solidFill>
            <a:srgbClr val="00B8FF"/>
          </a:solidFill>
          <a:ln w="9525">
            <a:solidFill>
              <a:schemeClr val="tx1"/>
            </a:solidFill>
            <a:miter lim="800000"/>
            <a:headEnd/>
            <a:tailEnd/>
          </a:ln>
        </p:spPr>
        <p:txBody>
          <a:bodyPr wrap="none" anchor="ctr"/>
          <a:lstStyle/>
          <a:p>
            <a:endParaRPr lang="en-US"/>
          </a:p>
        </p:txBody>
      </p:sp>
      <p:sp>
        <p:nvSpPr>
          <p:cNvPr id="10255" name="AutoShape 16"/>
          <p:cNvSpPr>
            <a:spLocks noChangeArrowheads="1"/>
          </p:cNvSpPr>
          <p:nvPr/>
        </p:nvSpPr>
        <p:spPr bwMode="auto">
          <a:xfrm rot="3995432">
            <a:off x="5079211" y="4617247"/>
            <a:ext cx="1868487" cy="479425"/>
          </a:xfrm>
          <a:prstGeom prst="rightArrow">
            <a:avLst>
              <a:gd name="adj1" fmla="val 39222"/>
              <a:gd name="adj2" fmla="val 61473"/>
            </a:avLst>
          </a:prstGeom>
          <a:solidFill>
            <a:srgbClr val="00B8FF"/>
          </a:solidFill>
          <a:ln w="9525">
            <a:solidFill>
              <a:schemeClr val="tx1"/>
            </a:solidFill>
            <a:miter lim="800000"/>
            <a:headEnd/>
            <a:tailEnd/>
          </a:ln>
        </p:spPr>
        <p:txBody>
          <a:bodyPr wrap="none" anchor="ctr"/>
          <a:lstStyle/>
          <a:p>
            <a:endParaRPr lang="en-US"/>
          </a:p>
        </p:txBody>
      </p:sp>
      <p:pic>
        <p:nvPicPr>
          <p:cNvPr id="113668" name="Picture 4" descr="C:\Institutions\GnC\Apps\Microsoft Project\MEDIA\CAGCAT10\j0332268.wmf"/>
          <p:cNvPicPr>
            <a:picLocks noChangeAspect="1" noChangeArrowheads="1"/>
          </p:cNvPicPr>
          <p:nvPr/>
        </p:nvPicPr>
        <p:blipFill>
          <a:blip r:embed="rId6" cstate="print"/>
          <a:srcRect/>
          <a:stretch>
            <a:fillRect/>
          </a:stretch>
        </p:blipFill>
        <p:spPr bwMode="auto">
          <a:xfrm>
            <a:off x="7887047" y="2928026"/>
            <a:ext cx="968335" cy="1094979"/>
          </a:xfrm>
          <a:prstGeom prst="rect">
            <a:avLst/>
          </a:prstGeom>
          <a:ln>
            <a:noFill/>
          </a:ln>
          <a:effectLst>
            <a:softEdge rad="112500"/>
          </a:effectLst>
        </p:spPr>
      </p:pic>
      <p:pic>
        <p:nvPicPr>
          <p:cNvPr id="10257" name="Picture 4" descr="C:\Documents and Settings\cc828\Local Settings\Temporary Internet Files\Content.IE5\5HACOOLW\MCPE06226_0000[1].wmf"/>
          <p:cNvPicPr>
            <a:picLocks noChangeAspect="1" noChangeArrowheads="1"/>
          </p:cNvPicPr>
          <p:nvPr/>
        </p:nvPicPr>
        <p:blipFill>
          <a:blip r:embed="rId7"/>
          <a:srcRect/>
          <a:stretch>
            <a:fillRect/>
          </a:stretch>
        </p:blipFill>
        <p:spPr bwMode="auto">
          <a:xfrm>
            <a:off x="2627316" y="5084763"/>
            <a:ext cx="1311275" cy="1319212"/>
          </a:xfrm>
          <a:prstGeom prst="rect">
            <a:avLst/>
          </a:prstGeom>
          <a:noFill/>
          <a:ln w="9525">
            <a:noFill/>
            <a:miter lim="800000"/>
            <a:headEnd/>
            <a:tailEnd/>
          </a:ln>
        </p:spPr>
      </p:pic>
      <p:pic>
        <p:nvPicPr>
          <p:cNvPr id="114695" name="Picture 7" descr="C:\Documents and Settings\cc828\Local Settings\Temporary Internet Files\Content.IE5\9LZI8O3T\MPj04036400000[1].jpg"/>
          <p:cNvPicPr>
            <a:picLocks noChangeAspect="1" noChangeArrowheads="1"/>
          </p:cNvPicPr>
          <p:nvPr/>
        </p:nvPicPr>
        <p:blipFill>
          <a:blip r:embed="rId8" cstate="print"/>
          <a:srcRect/>
          <a:stretch>
            <a:fillRect/>
          </a:stretch>
        </p:blipFill>
        <p:spPr bwMode="auto">
          <a:xfrm>
            <a:off x="328169" y="4372800"/>
            <a:ext cx="1299053" cy="1998007"/>
          </a:xfrm>
          <a:prstGeom prst="rect">
            <a:avLst/>
          </a:prstGeom>
          <a:ln>
            <a:noFill/>
          </a:ln>
          <a:effectLst>
            <a:softEdge rad="112500"/>
          </a:effectLst>
        </p:spPr>
      </p:pic>
      <p:pic>
        <p:nvPicPr>
          <p:cNvPr id="10259" name="Picture 20"/>
          <p:cNvPicPr>
            <a:picLocks noChangeAspect="1" noChangeArrowheads="1"/>
          </p:cNvPicPr>
          <p:nvPr/>
        </p:nvPicPr>
        <p:blipFill>
          <a:blip r:embed="rId9"/>
          <a:srcRect/>
          <a:stretch>
            <a:fillRect/>
          </a:stretch>
        </p:blipFill>
        <p:spPr bwMode="auto">
          <a:xfrm>
            <a:off x="3" y="2439991"/>
            <a:ext cx="1979613" cy="1698625"/>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1"/>
          <p:cNvSpPr txBox="1">
            <a:spLocks noChangeArrowheads="1"/>
          </p:cNvSpPr>
          <p:nvPr/>
        </p:nvSpPr>
        <p:spPr bwMode="auto">
          <a:xfrm>
            <a:off x="914400" y="150813"/>
            <a:ext cx="7315200" cy="685800"/>
          </a:xfrm>
          <a:prstGeom prst="rect">
            <a:avLst/>
          </a:prstGeom>
          <a:noFill/>
          <a:ln w="9525">
            <a:noFill/>
            <a:round/>
            <a:headEnd/>
            <a:tailEnd/>
          </a:ln>
        </p:spPr>
        <p:txBody>
          <a:bodyPr lIns="90000" tIns="46800" rIns="90000" bIns="46800" anchor="b"/>
          <a:lstStyle/>
          <a:p>
            <a:pPr>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pPr>
            <a:endParaRPr lang="en-IN" sz="3800" i="1" dirty="0">
              <a:solidFill>
                <a:srgbClr val="FFFFFF"/>
              </a:solidFill>
            </a:endParaRPr>
          </a:p>
        </p:txBody>
      </p:sp>
      <p:sp>
        <p:nvSpPr>
          <p:cNvPr id="11267" name="Text Box 2"/>
          <p:cNvSpPr txBox="1">
            <a:spLocks noChangeArrowheads="1"/>
          </p:cNvSpPr>
          <p:nvPr/>
        </p:nvSpPr>
        <p:spPr bwMode="auto">
          <a:xfrm>
            <a:off x="609600" y="946152"/>
            <a:ext cx="8229600" cy="5683251"/>
          </a:xfrm>
          <a:prstGeom prst="rect">
            <a:avLst/>
          </a:prstGeom>
          <a:noFill/>
          <a:ln w="9525">
            <a:noFill/>
            <a:round/>
            <a:headEnd/>
            <a:tailEnd/>
          </a:ln>
        </p:spPr>
        <p:txBody>
          <a:bodyPr lIns="90000" tIns="46800" rIns="90000" bIns="46800"/>
          <a:lstStyle/>
          <a:p>
            <a:pPr marL="42862" algn="just">
              <a:spcBef>
                <a:spcPts val="700"/>
              </a:spcBef>
              <a:tabLst>
                <a:tab pos="44450" algn="l"/>
                <a:tab pos="492113" algn="l"/>
                <a:tab pos="941364" algn="l"/>
                <a:tab pos="1390616" algn="l"/>
                <a:tab pos="1839867" algn="l"/>
                <a:tab pos="2289117" algn="l"/>
                <a:tab pos="2738370" algn="l"/>
                <a:tab pos="3187620" algn="l"/>
                <a:tab pos="3636872" algn="l"/>
                <a:tab pos="4086123" algn="l"/>
                <a:tab pos="4535375" algn="l"/>
                <a:tab pos="4984626" algn="l"/>
                <a:tab pos="5433877" algn="l"/>
                <a:tab pos="5883128" algn="l"/>
                <a:tab pos="6332380" algn="l"/>
                <a:tab pos="6781630" algn="l"/>
                <a:tab pos="7230882" algn="l"/>
                <a:tab pos="7680133" algn="l"/>
                <a:tab pos="8129385" algn="l"/>
                <a:tab pos="8578636" algn="l"/>
                <a:tab pos="9027888" algn="l"/>
              </a:tabLst>
            </a:pPr>
            <a:r>
              <a:rPr lang="en-IN" sz="2000" dirty="0">
                <a:latin typeface="Trebuchet MS" pitchFamily="34" charset="0"/>
              </a:rPr>
              <a:t>United Nations study on “The Economic Impact of Tourism in India” reveals the following are segments having receipts from tourism employment</a:t>
            </a:r>
          </a:p>
          <a:p>
            <a:pPr marL="42862">
              <a:spcBef>
                <a:spcPts val="700"/>
              </a:spcBef>
              <a:buClr>
                <a:srgbClr val="FF0000"/>
              </a:buClr>
              <a:buFont typeface="Wingdings" pitchFamily="2" charset="2"/>
              <a:buChar char=""/>
              <a:tabLst>
                <a:tab pos="44450" algn="l"/>
                <a:tab pos="492113" algn="l"/>
                <a:tab pos="941364" algn="l"/>
                <a:tab pos="1390616" algn="l"/>
                <a:tab pos="1839867" algn="l"/>
                <a:tab pos="2289117" algn="l"/>
                <a:tab pos="2738370" algn="l"/>
                <a:tab pos="3187620" algn="l"/>
                <a:tab pos="3636872" algn="l"/>
                <a:tab pos="4086123" algn="l"/>
                <a:tab pos="4535375" algn="l"/>
                <a:tab pos="4984626" algn="l"/>
                <a:tab pos="5433877" algn="l"/>
                <a:tab pos="5883128" algn="l"/>
                <a:tab pos="6332380" algn="l"/>
                <a:tab pos="6781630" algn="l"/>
                <a:tab pos="7230882" algn="l"/>
                <a:tab pos="7680133" algn="l"/>
                <a:tab pos="8129385" algn="l"/>
                <a:tab pos="8578636" algn="l"/>
                <a:tab pos="9027888" algn="l"/>
              </a:tabLst>
            </a:pPr>
            <a:r>
              <a:rPr lang="en-IN" sz="2000" dirty="0">
                <a:latin typeface="Trebuchet MS" pitchFamily="34" charset="0"/>
              </a:rPr>
              <a:t>Hotels  &amp;  Restaurants </a:t>
            </a:r>
          </a:p>
          <a:p>
            <a:pPr marL="42862">
              <a:spcBef>
                <a:spcPts val="700"/>
              </a:spcBef>
              <a:buClr>
                <a:srgbClr val="FF0000"/>
              </a:buClr>
              <a:buFont typeface="Wingdings" pitchFamily="2" charset="2"/>
              <a:buChar char=""/>
              <a:tabLst>
                <a:tab pos="44450" algn="l"/>
                <a:tab pos="492113" algn="l"/>
                <a:tab pos="941364" algn="l"/>
                <a:tab pos="1390616" algn="l"/>
                <a:tab pos="1839867" algn="l"/>
                <a:tab pos="2289117" algn="l"/>
                <a:tab pos="2738370" algn="l"/>
                <a:tab pos="3187620" algn="l"/>
                <a:tab pos="3636872" algn="l"/>
                <a:tab pos="4086123" algn="l"/>
                <a:tab pos="4535375" algn="l"/>
                <a:tab pos="4984626" algn="l"/>
                <a:tab pos="5433877" algn="l"/>
                <a:tab pos="5883128" algn="l"/>
                <a:tab pos="6332380" algn="l"/>
                <a:tab pos="6781630" algn="l"/>
                <a:tab pos="7230882" algn="l"/>
                <a:tab pos="7680133" algn="l"/>
                <a:tab pos="8129385" algn="l"/>
                <a:tab pos="8578636" algn="l"/>
                <a:tab pos="9027888" algn="l"/>
              </a:tabLst>
            </a:pPr>
            <a:r>
              <a:rPr lang="en-IN" sz="2000" dirty="0">
                <a:latin typeface="Trebuchet MS" pitchFamily="34" charset="0"/>
              </a:rPr>
              <a:t>Railway Transport Services</a:t>
            </a:r>
          </a:p>
          <a:p>
            <a:pPr marL="42862">
              <a:spcBef>
                <a:spcPts val="700"/>
              </a:spcBef>
              <a:buClr>
                <a:srgbClr val="FF0000"/>
              </a:buClr>
              <a:buFont typeface="Wingdings" pitchFamily="2" charset="2"/>
              <a:buChar char=""/>
              <a:tabLst>
                <a:tab pos="44450" algn="l"/>
                <a:tab pos="492113" algn="l"/>
                <a:tab pos="941364" algn="l"/>
                <a:tab pos="1390616" algn="l"/>
                <a:tab pos="1839867" algn="l"/>
                <a:tab pos="2289117" algn="l"/>
                <a:tab pos="2738370" algn="l"/>
                <a:tab pos="3187620" algn="l"/>
                <a:tab pos="3636872" algn="l"/>
                <a:tab pos="4086123" algn="l"/>
                <a:tab pos="4535375" algn="l"/>
                <a:tab pos="4984626" algn="l"/>
                <a:tab pos="5433877" algn="l"/>
                <a:tab pos="5883128" algn="l"/>
                <a:tab pos="6332380" algn="l"/>
                <a:tab pos="6781630" algn="l"/>
                <a:tab pos="7230882" algn="l"/>
                <a:tab pos="7680133" algn="l"/>
                <a:tab pos="8129385" algn="l"/>
                <a:tab pos="8578636" algn="l"/>
                <a:tab pos="9027888" algn="l"/>
              </a:tabLst>
            </a:pPr>
            <a:r>
              <a:rPr lang="en-IN" sz="2000" dirty="0">
                <a:latin typeface="Trebuchet MS" pitchFamily="34" charset="0"/>
              </a:rPr>
              <a:t>Transport Services</a:t>
            </a:r>
          </a:p>
          <a:p>
            <a:pPr marL="42862">
              <a:spcBef>
                <a:spcPts val="700"/>
              </a:spcBef>
              <a:buClr>
                <a:srgbClr val="FF0000"/>
              </a:buClr>
              <a:buFont typeface="Wingdings" pitchFamily="2" charset="2"/>
              <a:buChar char=""/>
              <a:tabLst>
                <a:tab pos="44450" algn="l"/>
                <a:tab pos="492113" algn="l"/>
                <a:tab pos="941364" algn="l"/>
                <a:tab pos="1390616" algn="l"/>
                <a:tab pos="1839867" algn="l"/>
                <a:tab pos="2289117" algn="l"/>
                <a:tab pos="2738370" algn="l"/>
                <a:tab pos="3187620" algn="l"/>
                <a:tab pos="3636872" algn="l"/>
                <a:tab pos="4086123" algn="l"/>
                <a:tab pos="4535375" algn="l"/>
                <a:tab pos="4984626" algn="l"/>
                <a:tab pos="5433877" algn="l"/>
                <a:tab pos="5883128" algn="l"/>
                <a:tab pos="6332380" algn="l"/>
                <a:tab pos="6781630" algn="l"/>
                <a:tab pos="7230882" algn="l"/>
                <a:tab pos="7680133" algn="l"/>
                <a:tab pos="8129385" algn="l"/>
                <a:tab pos="8578636" algn="l"/>
                <a:tab pos="9027888" algn="l"/>
              </a:tabLst>
            </a:pPr>
            <a:r>
              <a:rPr lang="en-IN" sz="2000" dirty="0">
                <a:latin typeface="Trebuchet MS" pitchFamily="34" charset="0"/>
              </a:rPr>
              <a:t>Shopping</a:t>
            </a:r>
          </a:p>
          <a:p>
            <a:pPr marL="42862">
              <a:spcBef>
                <a:spcPts val="700"/>
              </a:spcBef>
              <a:buClr>
                <a:srgbClr val="FF0000"/>
              </a:buClr>
              <a:buFont typeface="Wingdings" pitchFamily="2" charset="2"/>
              <a:buChar char=""/>
              <a:tabLst>
                <a:tab pos="44450" algn="l"/>
                <a:tab pos="492113" algn="l"/>
                <a:tab pos="941364" algn="l"/>
                <a:tab pos="1390616" algn="l"/>
                <a:tab pos="1839867" algn="l"/>
                <a:tab pos="2289117" algn="l"/>
                <a:tab pos="2738370" algn="l"/>
                <a:tab pos="3187620" algn="l"/>
                <a:tab pos="3636872" algn="l"/>
                <a:tab pos="4086123" algn="l"/>
                <a:tab pos="4535375" algn="l"/>
                <a:tab pos="4984626" algn="l"/>
                <a:tab pos="5433877" algn="l"/>
                <a:tab pos="5883128" algn="l"/>
                <a:tab pos="6332380" algn="l"/>
                <a:tab pos="6781630" algn="l"/>
                <a:tab pos="7230882" algn="l"/>
                <a:tab pos="7680133" algn="l"/>
                <a:tab pos="8129385" algn="l"/>
                <a:tab pos="8578636" algn="l"/>
                <a:tab pos="9027888" algn="l"/>
              </a:tabLst>
            </a:pPr>
            <a:r>
              <a:rPr lang="en-IN" sz="2000" dirty="0">
                <a:latin typeface="Trebuchet MS" pitchFamily="34" charset="0"/>
              </a:rPr>
              <a:t>Food &amp; Beverages</a:t>
            </a:r>
          </a:p>
          <a:p>
            <a:pPr marL="42862">
              <a:spcBef>
                <a:spcPts val="700"/>
              </a:spcBef>
              <a:buClr>
                <a:srgbClr val="FF0000"/>
              </a:buClr>
              <a:buFont typeface="Wingdings" pitchFamily="2" charset="2"/>
              <a:buChar char=""/>
              <a:tabLst>
                <a:tab pos="44450" algn="l"/>
                <a:tab pos="492113" algn="l"/>
                <a:tab pos="941364" algn="l"/>
                <a:tab pos="1390616" algn="l"/>
                <a:tab pos="1839867" algn="l"/>
                <a:tab pos="2289117" algn="l"/>
                <a:tab pos="2738370" algn="l"/>
                <a:tab pos="3187620" algn="l"/>
                <a:tab pos="3636872" algn="l"/>
                <a:tab pos="4086123" algn="l"/>
                <a:tab pos="4535375" algn="l"/>
                <a:tab pos="4984626" algn="l"/>
                <a:tab pos="5433877" algn="l"/>
                <a:tab pos="5883128" algn="l"/>
                <a:tab pos="6332380" algn="l"/>
                <a:tab pos="6781630" algn="l"/>
                <a:tab pos="7230882" algn="l"/>
                <a:tab pos="7680133" algn="l"/>
                <a:tab pos="8129385" algn="l"/>
                <a:tab pos="8578636" algn="l"/>
                <a:tab pos="9027888" algn="l"/>
              </a:tabLst>
            </a:pPr>
            <a:r>
              <a:rPr lang="en-IN" sz="2000" dirty="0">
                <a:latin typeface="Trebuchet MS" pitchFamily="34" charset="0"/>
              </a:rPr>
              <a:t>Wool, Silk, Synthetic </a:t>
            </a:r>
            <a:r>
              <a:rPr lang="en-IN" sz="2000" dirty="0" err="1">
                <a:latin typeface="Trebuchet MS" pitchFamily="34" charset="0"/>
              </a:rPr>
              <a:t>Fiber</a:t>
            </a:r>
            <a:r>
              <a:rPr lang="en-IN" sz="2000" dirty="0">
                <a:latin typeface="Trebuchet MS" pitchFamily="34" charset="0"/>
              </a:rPr>
              <a:t> Textiles</a:t>
            </a:r>
          </a:p>
          <a:p>
            <a:pPr marL="42862">
              <a:spcBef>
                <a:spcPts val="700"/>
              </a:spcBef>
              <a:buClr>
                <a:srgbClr val="FF0000"/>
              </a:buClr>
              <a:buFont typeface="Wingdings" pitchFamily="2" charset="2"/>
              <a:buChar char=""/>
              <a:tabLst>
                <a:tab pos="44450" algn="l"/>
                <a:tab pos="492113" algn="l"/>
                <a:tab pos="941364" algn="l"/>
                <a:tab pos="1390616" algn="l"/>
                <a:tab pos="1839867" algn="l"/>
                <a:tab pos="2289117" algn="l"/>
                <a:tab pos="2738370" algn="l"/>
                <a:tab pos="3187620" algn="l"/>
                <a:tab pos="3636872" algn="l"/>
                <a:tab pos="4086123" algn="l"/>
                <a:tab pos="4535375" algn="l"/>
                <a:tab pos="4984626" algn="l"/>
                <a:tab pos="5433877" algn="l"/>
                <a:tab pos="5883128" algn="l"/>
                <a:tab pos="6332380" algn="l"/>
                <a:tab pos="6781630" algn="l"/>
                <a:tab pos="7230882" algn="l"/>
                <a:tab pos="7680133" algn="l"/>
                <a:tab pos="8129385" algn="l"/>
                <a:tab pos="8578636" algn="l"/>
                <a:tab pos="9027888" algn="l"/>
              </a:tabLst>
            </a:pPr>
            <a:r>
              <a:rPr lang="en-IN" sz="2000" dirty="0">
                <a:latin typeface="Trebuchet MS" pitchFamily="34" charset="0"/>
              </a:rPr>
              <a:t>Wood &amp; Wood Products except furniture</a:t>
            </a:r>
          </a:p>
          <a:p>
            <a:pPr marL="42862">
              <a:spcBef>
                <a:spcPts val="700"/>
              </a:spcBef>
              <a:buClr>
                <a:srgbClr val="FF0000"/>
              </a:buClr>
              <a:buFont typeface="Wingdings" pitchFamily="2" charset="2"/>
              <a:buChar char=""/>
              <a:tabLst>
                <a:tab pos="44450" algn="l"/>
                <a:tab pos="492113" algn="l"/>
                <a:tab pos="941364" algn="l"/>
                <a:tab pos="1390616" algn="l"/>
                <a:tab pos="1839867" algn="l"/>
                <a:tab pos="2289117" algn="l"/>
                <a:tab pos="2738370" algn="l"/>
                <a:tab pos="3187620" algn="l"/>
                <a:tab pos="3636872" algn="l"/>
                <a:tab pos="4086123" algn="l"/>
                <a:tab pos="4535375" algn="l"/>
                <a:tab pos="4984626" algn="l"/>
                <a:tab pos="5433877" algn="l"/>
                <a:tab pos="5883128" algn="l"/>
                <a:tab pos="6332380" algn="l"/>
                <a:tab pos="6781630" algn="l"/>
                <a:tab pos="7230882" algn="l"/>
                <a:tab pos="7680133" algn="l"/>
                <a:tab pos="8129385" algn="l"/>
                <a:tab pos="8578636" algn="l"/>
                <a:tab pos="9027888" algn="l"/>
              </a:tabLst>
            </a:pPr>
            <a:r>
              <a:rPr lang="en-IN" sz="2000" dirty="0">
                <a:latin typeface="Trebuchet MS" pitchFamily="34" charset="0"/>
              </a:rPr>
              <a:t>Leather and Leather products</a:t>
            </a:r>
          </a:p>
          <a:p>
            <a:pPr marL="42862">
              <a:spcBef>
                <a:spcPts val="700"/>
              </a:spcBef>
              <a:buClr>
                <a:srgbClr val="FF0000"/>
              </a:buClr>
              <a:buFont typeface="Wingdings" pitchFamily="2" charset="2"/>
              <a:buChar char=""/>
              <a:tabLst>
                <a:tab pos="44450" algn="l"/>
                <a:tab pos="492113" algn="l"/>
                <a:tab pos="941364" algn="l"/>
                <a:tab pos="1390616" algn="l"/>
                <a:tab pos="1839867" algn="l"/>
                <a:tab pos="2289117" algn="l"/>
                <a:tab pos="2738370" algn="l"/>
                <a:tab pos="3187620" algn="l"/>
                <a:tab pos="3636872" algn="l"/>
                <a:tab pos="4086123" algn="l"/>
                <a:tab pos="4535375" algn="l"/>
                <a:tab pos="4984626" algn="l"/>
                <a:tab pos="5433877" algn="l"/>
                <a:tab pos="5883128" algn="l"/>
                <a:tab pos="6332380" algn="l"/>
                <a:tab pos="6781630" algn="l"/>
                <a:tab pos="7230882" algn="l"/>
                <a:tab pos="7680133" algn="l"/>
                <a:tab pos="8129385" algn="l"/>
                <a:tab pos="8578636" algn="l"/>
                <a:tab pos="9027888" algn="l"/>
              </a:tabLst>
            </a:pPr>
            <a:r>
              <a:rPr lang="en-IN" sz="2000" dirty="0">
                <a:latin typeface="Trebuchet MS" pitchFamily="34" charset="0"/>
              </a:rPr>
              <a:t>Metal Products except machinery and transport equipment</a:t>
            </a:r>
          </a:p>
          <a:p>
            <a:pPr marL="42862">
              <a:spcBef>
                <a:spcPts val="700"/>
              </a:spcBef>
              <a:buClr>
                <a:srgbClr val="FF0000"/>
              </a:buClr>
              <a:buFont typeface="Wingdings" pitchFamily="2" charset="2"/>
              <a:buChar char=""/>
              <a:tabLst>
                <a:tab pos="44450" algn="l"/>
                <a:tab pos="492113" algn="l"/>
                <a:tab pos="941364" algn="l"/>
                <a:tab pos="1390616" algn="l"/>
                <a:tab pos="1839867" algn="l"/>
                <a:tab pos="2289117" algn="l"/>
                <a:tab pos="2738370" algn="l"/>
                <a:tab pos="3187620" algn="l"/>
                <a:tab pos="3636872" algn="l"/>
                <a:tab pos="4086123" algn="l"/>
                <a:tab pos="4535375" algn="l"/>
                <a:tab pos="4984626" algn="l"/>
                <a:tab pos="5433877" algn="l"/>
                <a:tab pos="5883128" algn="l"/>
                <a:tab pos="6332380" algn="l"/>
                <a:tab pos="6781630" algn="l"/>
                <a:tab pos="7230882" algn="l"/>
                <a:tab pos="7680133" algn="l"/>
                <a:tab pos="8129385" algn="l"/>
                <a:tab pos="8578636" algn="l"/>
                <a:tab pos="9027888" algn="l"/>
              </a:tabLst>
            </a:pPr>
            <a:r>
              <a:rPr lang="en-IN" sz="2000" dirty="0">
                <a:latin typeface="Trebuchet MS" pitchFamily="34" charset="0"/>
              </a:rPr>
              <a:t>Trade and</a:t>
            </a:r>
          </a:p>
          <a:p>
            <a:pPr marL="42862">
              <a:spcBef>
                <a:spcPts val="700"/>
              </a:spcBef>
              <a:buClr>
                <a:srgbClr val="FF0000"/>
              </a:buClr>
              <a:buFont typeface="Wingdings" pitchFamily="2" charset="2"/>
              <a:buChar char=""/>
              <a:tabLst>
                <a:tab pos="44450" algn="l"/>
                <a:tab pos="492113" algn="l"/>
                <a:tab pos="941364" algn="l"/>
                <a:tab pos="1390616" algn="l"/>
                <a:tab pos="1839867" algn="l"/>
                <a:tab pos="2289117" algn="l"/>
                <a:tab pos="2738370" algn="l"/>
                <a:tab pos="3187620" algn="l"/>
                <a:tab pos="3636872" algn="l"/>
                <a:tab pos="4086123" algn="l"/>
                <a:tab pos="4535375" algn="l"/>
                <a:tab pos="4984626" algn="l"/>
                <a:tab pos="5433877" algn="l"/>
                <a:tab pos="5883128" algn="l"/>
                <a:tab pos="6332380" algn="l"/>
                <a:tab pos="6781630" algn="l"/>
                <a:tab pos="7230882" algn="l"/>
                <a:tab pos="7680133" algn="l"/>
                <a:tab pos="8129385" algn="l"/>
                <a:tab pos="8578636" algn="l"/>
                <a:tab pos="9027888" algn="l"/>
              </a:tabLst>
            </a:pPr>
            <a:r>
              <a:rPr lang="en-IN" sz="2000" dirty="0">
                <a:latin typeface="Trebuchet MS" pitchFamily="34" charset="0"/>
              </a:rPr>
              <a:t>Other services</a:t>
            </a:r>
          </a:p>
        </p:txBody>
      </p:sp>
      <p:sp>
        <p:nvSpPr>
          <p:cNvPr id="10244" name="Text Box 4"/>
          <p:cNvSpPr txBox="1">
            <a:spLocks noChangeArrowheads="1"/>
          </p:cNvSpPr>
          <p:nvPr/>
        </p:nvSpPr>
        <p:spPr bwMode="auto">
          <a:xfrm>
            <a:off x="2339978" y="260354"/>
            <a:ext cx="6346825" cy="561975"/>
          </a:xfrm>
          <a:prstGeom prst="rect">
            <a:avLst/>
          </a:prstGeom>
          <a:noFill/>
          <a:ln w="9525">
            <a:noFill/>
            <a:round/>
            <a:headEnd/>
            <a:tailEnd/>
          </a:ln>
          <a:effectLst/>
        </p:spPr>
        <p:txBody>
          <a:bodyPr lIns="90000" tIns="46800" rIns="90000" bIns="46800" anchor="ctr"/>
          <a:lstStyle/>
          <a:p>
            <a:pPr>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r>
              <a:rPr lang="en-IN" sz="3600" b="1" dirty="0">
                <a:solidFill>
                  <a:srgbClr val="C00000"/>
                </a:solidFill>
                <a:effectLst>
                  <a:outerShdw blurRad="38100" dist="38100" dir="2700000" algn="tl">
                    <a:srgbClr val="C0C0C0"/>
                  </a:outerShdw>
                </a:effectLst>
              </a:rPr>
              <a:t>5.3	CONSTITUENTS</a:t>
            </a:r>
            <a:r>
              <a:rPr lang="en-IN" b="1" dirty="0">
                <a:solidFill>
                  <a:srgbClr val="C00000"/>
                </a:solidFill>
                <a:effectLst>
                  <a:outerShdw blurRad="38100" dist="38100" dir="2700000" algn="tl">
                    <a:srgbClr val="C0C0C0"/>
                  </a:outerShdw>
                </a:effectLst>
              </a:rPr>
              <a:t>   </a:t>
            </a:r>
            <a:r>
              <a:rPr lang="fr-CA" sz="2000" i="1" dirty="0">
                <a:solidFill>
                  <a:srgbClr val="C00000"/>
                </a:solidFill>
              </a:rPr>
              <a:t>CONTD......</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dirty="0">
                <a:solidFill>
                  <a:srgbClr val="C00000"/>
                </a:solidFill>
              </a:rPr>
              <a:t>Sources of Data</a:t>
            </a:r>
          </a:p>
        </p:txBody>
      </p:sp>
      <p:sp>
        <p:nvSpPr>
          <p:cNvPr id="3" name="Content Placeholder 2"/>
          <p:cNvSpPr>
            <a:spLocks noGrp="1"/>
          </p:cNvSpPr>
          <p:nvPr>
            <p:ph idx="1"/>
          </p:nvPr>
        </p:nvSpPr>
        <p:spPr>
          <a:xfrm>
            <a:off x="228600" y="990600"/>
            <a:ext cx="8610600" cy="5638800"/>
          </a:xfrm>
        </p:spPr>
        <p:txBody>
          <a:bodyPr>
            <a:normAutofit fontScale="92500" lnSpcReduction="20000"/>
          </a:bodyPr>
          <a:lstStyle/>
          <a:p>
            <a:r>
              <a:rPr lang="en-US" sz="2400" dirty="0"/>
              <a:t>The various data sources for history of tourism are as follows</a:t>
            </a:r>
          </a:p>
          <a:p>
            <a:pPr lvl="1">
              <a:buFont typeface="Wingdings" panose="05000000000000000000" pitchFamily="2" charset="2"/>
              <a:buChar char="Ø"/>
            </a:pPr>
            <a:r>
              <a:rPr lang="en-US" sz="2000" dirty="0"/>
              <a:t>Literary records</a:t>
            </a:r>
          </a:p>
          <a:p>
            <a:pPr lvl="1">
              <a:buFont typeface="Wingdings" panose="05000000000000000000" pitchFamily="2" charset="2"/>
              <a:buChar char="Ø"/>
            </a:pPr>
            <a:endParaRPr lang="en-US" sz="2000" dirty="0"/>
          </a:p>
          <a:p>
            <a:pPr lvl="1">
              <a:buFont typeface="Wingdings" panose="05000000000000000000" pitchFamily="2" charset="2"/>
              <a:buChar char="Ø"/>
            </a:pPr>
            <a:r>
              <a:rPr lang="en-US" sz="2000" dirty="0" smtClean="0"/>
              <a:t>Inscriptions                </a:t>
            </a:r>
            <a:endParaRPr lang="en-US" sz="2000" dirty="0"/>
          </a:p>
          <a:p>
            <a:pPr lvl="1">
              <a:buFont typeface="Wingdings" panose="05000000000000000000" pitchFamily="2" charset="2"/>
              <a:buChar char="Ø"/>
            </a:pPr>
            <a:endParaRPr lang="en-US" sz="2000" dirty="0"/>
          </a:p>
          <a:p>
            <a:pPr lvl="1">
              <a:buFont typeface="Wingdings" panose="05000000000000000000" pitchFamily="2" charset="2"/>
              <a:buChar char="Ø"/>
            </a:pPr>
            <a:r>
              <a:rPr lang="en-US" sz="2000" dirty="0"/>
              <a:t>Grafitti</a:t>
            </a:r>
          </a:p>
          <a:p>
            <a:pPr lvl="1">
              <a:buFont typeface="Wingdings" panose="05000000000000000000" pitchFamily="2" charset="2"/>
              <a:buChar char="Ø"/>
            </a:pPr>
            <a:endParaRPr lang="en-US" sz="2000" dirty="0"/>
          </a:p>
          <a:p>
            <a:pPr lvl="1">
              <a:buFont typeface="Wingdings" panose="05000000000000000000" pitchFamily="2" charset="2"/>
              <a:buChar char="Ø"/>
            </a:pPr>
            <a:r>
              <a:rPr lang="en-US" sz="2000" dirty="0"/>
              <a:t>Papyras receipts</a:t>
            </a:r>
          </a:p>
          <a:p>
            <a:pPr lvl="1">
              <a:buFont typeface="Wingdings" panose="05000000000000000000" pitchFamily="2" charset="2"/>
              <a:buChar char="Ø"/>
            </a:pPr>
            <a:endParaRPr lang="en-US" sz="2000" dirty="0"/>
          </a:p>
          <a:p>
            <a:pPr lvl="1">
              <a:buFont typeface="Wingdings" panose="05000000000000000000" pitchFamily="2" charset="2"/>
              <a:buChar char="Ø"/>
            </a:pPr>
            <a:r>
              <a:rPr lang="en-US" sz="2000" dirty="0"/>
              <a:t>Seals</a:t>
            </a:r>
          </a:p>
          <a:p>
            <a:pPr lvl="1">
              <a:buFont typeface="Wingdings" panose="05000000000000000000" pitchFamily="2" charset="2"/>
              <a:buChar char="Ø"/>
            </a:pPr>
            <a:endParaRPr lang="en-US" sz="2000" dirty="0"/>
          </a:p>
          <a:p>
            <a:pPr lvl="1">
              <a:buFont typeface="Wingdings" panose="05000000000000000000" pitchFamily="2" charset="2"/>
              <a:buChar char="Ø"/>
            </a:pPr>
            <a:r>
              <a:rPr lang="en-US" sz="2000" dirty="0"/>
              <a:t>Archaeological evidence including painted </a:t>
            </a:r>
            <a:r>
              <a:rPr lang="en-US" sz="2000" dirty="0" smtClean="0"/>
              <a:t>pottery </a:t>
            </a:r>
            <a:endParaRPr lang="en-US" sz="2000" dirty="0"/>
          </a:p>
          <a:p>
            <a:pPr lvl="1">
              <a:buFont typeface="Wingdings" panose="05000000000000000000" pitchFamily="2" charset="2"/>
              <a:buChar char="Ø"/>
            </a:pPr>
            <a:endParaRPr lang="en-US" sz="2000" dirty="0"/>
          </a:p>
          <a:p>
            <a:pPr lvl="1">
              <a:buFont typeface="Wingdings" panose="05000000000000000000" pitchFamily="2" charset="2"/>
              <a:buChar char="Ø"/>
            </a:pPr>
            <a:r>
              <a:rPr lang="en-US" sz="2000" dirty="0"/>
              <a:t>Diplomatic records</a:t>
            </a:r>
          </a:p>
          <a:p>
            <a:pPr lvl="1">
              <a:buFont typeface="Wingdings" panose="05000000000000000000" pitchFamily="2" charset="2"/>
              <a:buChar char="Ø"/>
            </a:pPr>
            <a:endParaRPr lang="en-US" sz="2000" dirty="0"/>
          </a:p>
          <a:p>
            <a:pPr lvl="1">
              <a:buFont typeface="Wingdings" panose="05000000000000000000" pitchFamily="2" charset="2"/>
              <a:buChar char="Ø"/>
            </a:pPr>
            <a:r>
              <a:rPr lang="en-US" sz="2000" dirty="0"/>
              <a:t>Archives, both private and public</a:t>
            </a:r>
          </a:p>
          <a:p>
            <a:pPr lvl="1">
              <a:buFont typeface="Wingdings" panose="05000000000000000000" pitchFamily="2" charset="2"/>
              <a:buChar char="Ø"/>
            </a:pPr>
            <a:endParaRPr lang="en-US" sz="2000" dirty="0"/>
          </a:p>
          <a:p>
            <a:pPr lvl="1">
              <a:buFont typeface="Wingdings" panose="05000000000000000000" pitchFamily="2" charset="2"/>
              <a:buChar char="Ø"/>
            </a:pPr>
            <a:r>
              <a:rPr lang="en-US" sz="2000" dirty="0"/>
              <a:t>Oral history and folk culture, both traditional and personal, etc. </a:t>
            </a:r>
          </a:p>
        </p:txBody>
      </p:sp>
      <p:pic>
        <p:nvPicPr>
          <p:cNvPr id="6" name="Picture 5" descr="C:\Users\hp\Desktop\download.jpg"/>
          <p:cNvPicPr/>
          <p:nvPr/>
        </p:nvPicPr>
        <p:blipFill>
          <a:blip r:embed="rId2"/>
          <a:srcRect/>
          <a:stretch>
            <a:fillRect/>
          </a:stretch>
        </p:blipFill>
        <p:spPr bwMode="auto">
          <a:xfrm>
            <a:off x="6000760" y="1500174"/>
            <a:ext cx="2286016" cy="1785950"/>
          </a:xfrm>
          <a:prstGeom prst="rect">
            <a:avLst/>
          </a:prstGeom>
          <a:noFill/>
          <a:ln w="9525">
            <a:noFill/>
            <a:miter lim="800000"/>
            <a:headEnd/>
            <a:tailEnd/>
          </a:ln>
        </p:spPr>
      </p:pic>
      <p:pic>
        <p:nvPicPr>
          <p:cNvPr id="7" name="Picture 6" descr="C:\Users\hp\Desktop\download (1).jpg"/>
          <p:cNvPicPr/>
          <p:nvPr/>
        </p:nvPicPr>
        <p:blipFill>
          <a:blip r:embed="rId3"/>
          <a:srcRect/>
          <a:stretch>
            <a:fillRect/>
          </a:stretch>
        </p:blipFill>
        <p:spPr bwMode="auto">
          <a:xfrm>
            <a:off x="6357950" y="3571876"/>
            <a:ext cx="1714512" cy="2071702"/>
          </a:xfrm>
          <a:prstGeom prst="rect">
            <a:avLst/>
          </a:prstGeom>
          <a:noFill/>
          <a:ln w="9525">
            <a:noFill/>
            <a:miter lim="800000"/>
            <a:headEnd/>
            <a:tailEnd/>
          </a:ln>
        </p:spPr>
      </p:pic>
    </p:spTree>
    <p:extLst>
      <p:ext uri="{BB962C8B-B14F-4D97-AF65-F5344CB8AC3E}">
        <p14:creationId xmlns="" xmlns:p14="http://schemas.microsoft.com/office/powerpoint/2010/main" val="135565848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609601" y="1143003"/>
            <a:ext cx="8140700" cy="5253037"/>
          </a:xfrm>
          <a:prstGeom prst="rect">
            <a:avLst/>
          </a:prstGeom>
          <a:noFill/>
          <a:ln w="9525">
            <a:noFill/>
            <a:round/>
            <a:headEnd/>
            <a:tailEnd/>
          </a:ln>
          <a:effectLst/>
        </p:spPr>
        <p:txBody>
          <a:bodyPr lIns="90000" tIns="46800" rIns="90000" bIns="46800"/>
          <a:lstStyle/>
          <a:p>
            <a:pPr algn="just">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r>
              <a:rPr lang="en-US" sz="2000" dirty="0">
                <a:effectLst>
                  <a:outerShdw blurRad="38100" dist="38100" dir="2700000" algn="tl">
                    <a:srgbClr val="C0C0C0"/>
                  </a:outerShdw>
                </a:effectLst>
                <a:latin typeface="Trebuchet MS" pitchFamily="34" charset="0"/>
              </a:rPr>
              <a:t>Various </a:t>
            </a:r>
            <a:r>
              <a:rPr lang="en-US" sz="2000" dirty="0" err="1">
                <a:effectLst>
                  <a:outerShdw blurRad="38100" dist="38100" dir="2700000" algn="tl">
                    <a:srgbClr val="C0C0C0"/>
                  </a:outerShdw>
                </a:effectLst>
                <a:latin typeface="Trebuchet MS" pitchFamily="34" charset="0"/>
              </a:rPr>
              <a:t>organisations</a:t>
            </a:r>
            <a:r>
              <a:rPr lang="en-US" sz="2000" dirty="0">
                <a:effectLst>
                  <a:outerShdw blurRad="38100" dist="38100" dir="2700000" algn="tl">
                    <a:srgbClr val="C0C0C0"/>
                  </a:outerShdw>
                </a:effectLst>
                <a:latin typeface="Trebuchet MS" pitchFamily="34" charset="0"/>
              </a:rPr>
              <a:t> played a vital role in developing tourism. These </a:t>
            </a:r>
            <a:r>
              <a:rPr lang="en-US" sz="2000" dirty="0" err="1">
                <a:effectLst>
                  <a:outerShdw blurRad="38100" dist="38100" dir="2700000" algn="tl">
                    <a:srgbClr val="C0C0C0"/>
                  </a:outerShdw>
                </a:effectLst>
                <a:latin typeface="Trebuchet MS" pitchFamily="34" charset="0"/>
              </a:rPr>
              <a:t>organisations</a:t>
            </a:r>
            <a:r>
              <a:rPr lang="en-US" sz="2000" dirty="0">
                <a:effectLst>
                  <a:outerShdw blurRad="38100" dist="38100" dir="2700000" algn="tl">
                    <a:srgbClr val="C0C0C0"/>
                  </a:outerShdw>
                </a:effectLst>
                <a:latin typeface="Trebuchet MS" pitchFamily="34" charset="0"/>
              </a:rPr>
              <a:t> helps in</a:t>
            </a:r>
          </a:p>
          <a:p>
            <a:pPr>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endParaRPr lang="en-US" sz="2000" dirty="0">
              <a:effectLst>
                <a:outerShdw blurRad="38100" dist="38100" dir="2700000" algn="tl">
                  <a:srgbClr val="C0C0C0"/>
                </a:outerShdw>
              </a:effectLst>
              <a:latin typeface="Trebuchet MS" pitchFamily="34" charset="0"/>
            </a:endParaRPr>
          </a:p>
          <a:p>
            <a:pPr marL="1257269" lvl="2" indent="-342891">
              <a:buFont typeface="Wingdings" panose="05000000000000000000" pitchFamily="2" charset="2"/>
              <a:buChar char="Ø"/>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r>
              <a:rPr lang="en-US" sz="2000" dirty="0">
                <a:effectLst>
                  <a:outerShdw blurRad="38100" dist="38100" dir="2700000" algn="tl">
                    <a:srgbClr val="C0C0C0"/>
                  </a:outerShdw>
                </a:effectLst>
                <a:latin typeface="Trebuchet MS" pitchFamily="34" charset="0"/>
              </a:rPr>
              <a:t>	</a:t>
            </a:r>
            <a:r>
              <a:rPr lang="en-US" sz="2000" b="1" dirty="0">
                <a:effectLst>
                  <a:outerShdw blurRad="38100" dist="38100" dir="2700000" algn="tl">
                    <a:srgbClr val="C0C0C0"/>
                  </a:outerShdw>
                </a:effectLst>
                <a:latin typeface="Trebuchet MS" pitchFamily="34" charset="0"/>
              </a:rPr>
              <a:t>Tourism Policy Formation</a:t>
            </a:r>
          </a:p>
          <a:p>
            <a:pPr marL="1257269" lvl="2" indent="-342891">
              <a:buFont typeface="Wingdings" panose="05000000000000000000" pitchFamily="2" charset="2"/>
              <a:buChar char="Ø"/>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r>
              <a:rPr lang="en-US" sz="2000" b="1" dirty="0">
                <a:effectLst>
                  <a:outerShdw blurRad="38100" dist="38100" dir="2700000" algn="tl">
                    <a:srgbClr val="C0C0C0"/>
                  </a:outerShdw>
                </a:effectLst>
                <a:latin typeface="Trebuchet MS" pitchFamily="34" charset="0"/>
              </a:rPr>
              <a:t>	Planning</a:t>
            </a:r>
          </a:p>
          <a:p>
            <a:pPr marL="1257269" lvl="2" indent="-342891">
              <a:buFont typeface="Wingdings" panose="05000000000000000000" pitchFamily="2" charset="2"/>
              <a:buChar char="Ø"/>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r>
              <a:rPr lang="en-US" sz="2000" b="1" dirty="0">
                <a:effectLst>
                  <a:outerShdw blurRad="38100" dist="38100" dir="2700000" algn="tl">
                    <a:srgbClr val="C0C0C0"/>
                  </a:outerShdw>
                </a:effectLst>
                <a:latin typeface="Trebuchet MS" pitchFamily="34" charset="0"/>
              </a:rPr>
              <a:t>	Promotion</a:t>
            </a:r>
          </a:p>
          <a:p>
            <a:pPr marL="1257269" lvl="2" indent="-342891">
              <a:buFont typeface="Wingdings" panose="05000000000000000000" pitchFamily="2" charset="2"/>
              <a:buChar char="Ø"/>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r>
              <a:rPr lang="en-US" sz="2000" b="1" dirty="0">
                <a:effectLst>
                  <a:outerShdw blurRad="38100" dist="38100" dir="2700000" algn="tl">
                    <a:srgbClr val="C0C0C0"/>
                  </a:outerShdw>
                </a:effectLst>
                <a:latin typeface="Trebuchet MS" pitchFamily="34" charset="0"/>
              </a:rPr>
              <a:t>	Infrastructure</a:t>
            </a:r>
          </a:p>
          <a:p>
            <a:pPr marL="1257269" lvl="2" indent="-342891">
              <a:buFont typeface="Wingdings" panose="05000000000000000000" pitchFamily="2" charset="2"/>
              <a:buChar char="Ø"/>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r>
              <a:rPr lang="en-US" sz="2000" b="1" dirty="0">
                <a:effectLst>
                  <a:outerShdw blurRad="38100" dist="38100" dir="2700000" algn="tl">
                    <a:srgbClr val="C0C0C0"/>
                  </a:outerShdw>
                </a:effectLst>
                <a:latin typeface="Trebuchet MS" pitchFamily="34" charset="0"/>
              </a:rPr>
              <a:t>	Resort Development</a:t>
            </a:r>
          </a:p>
          <a:p>
            <a:pPr marL="1257269" lvl="2" indent="-342891">
              <a:buFont typeface="Wingdings" panose="05000000000000000000" pitchFamily="2" charset="2"/>
              <a:buChar char="Ø"/>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r>
              <a:rPr lang="en-US" sz="2000" b="1" dirty="0">
                <a:effectLst>
                  <a:outerShdw blurRad="38100" dist="38100" dir="2700000" algn="tl">
                    <a:srgbClr val="C0C0C0"/>
                  </a:outerShdw>
                </a:effectLst>
                <a:latin typeface="Trebuchet MS" pitchFamily="34" charset="0"/>
              </a:rPr>
              <a:t>	Protecting the Rights of Tourists</a:t>
            </a:r>
          </a:p>
          <a:p>
            <a:pPr marL="1257269" lvl="2" indent="-342891">
              <a:buFont typeface="Wingdings" panose="05000000000000000000" pitchFamily="2" charset="2"/>
              <a:buChar char="Ø"/>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r>
              <a:rPr lang="en-US" sz="2000" b="1" dirty="0">
                <a:effectLst>
                  <a:outerShdw blurRad="38100" dist="38100" dir="2700000" algn="tl">
                    <a:srgbClr val="C0C0C0"/>
                  </a:outerShdw>
                </a:effectLst>
                <a:latin typeface="Trebuchet MS" pitchFamily="34" charset="0"/>
              </a:rPr>
              <a:t>	Negotiations</a:t>
            </a:r>
          </a:p>
          <a:p>
            <a:pPr lvl="2">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endParaRPr lang="en-US" sz="2000" dirty="0">
              <a:effectLst>
                <a:outerShdw blurRad="38100" dist="38100" dir="2700000" algn="tl">
                  <a:srgbClr val="C0C0C0"/>
                </a:outerShdw>
              </a:effectLst>
              <a:latin typeface="Trebuchet MS" pitchFamily="34" charset="0"/>
            </a:endParaRPr>
          </a:p>
          <a:p>
            <a:pPr lvl="2" algn="just">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r>
              <a:rPr lang="en-US" sz="2000" dirty="0">
                <a:effectLst>
                  <a:outerShdw blurRad="38100" dist="38100" dir="2700000" algn="tl">
                    <a:srgbClr val="C0C0C0"/>
                  </a:outerShdw>
                </a:effectLst>
                <a:latin typeface="Trebuchet MS" pitchFamily="34" charset="0"/>
              </a:rPr>
              <a:t>These </a:t>
            </a:r>
            <a:r>
              <a:rPr lang="en-US" sz="2000" dirty="0" err="1">
                <a:effectLst>
                  <a:outerShdw blurRad="38100" dist="38100" dir="2700000" algn="tl">
                    <a:srgbClr val="C0C0C0"/>
                  </a:outerShdw>
                </a:effectLst>
                <a:latin typeface="Trebuchet MS" pitchFamily="34" charset="0"/>
              </a:rPr>
              <a:t>Organisations</a:t>
            </a:r>
            <a:r>
              <a:rPr lang="en-US" sz="2000" dirty="0">
                <a:effectLst>
                  <a:outerShdw blurRad="38100" dist="38100" dir="2700000" algn="tl">
                    <a:srgbClr val="C0C0C0"/>
                  </a:outerShdw>
                </a:effectLst>
                <a:latin typeface="Trebuchet MS" pitchFamily="34" charset="0"/>
              </a:rPr>
              <a:t> exist in Global, National, State and Local levels</a:t>
            </a:r>
          </a:p>
          <a:p>
            <a:pPr lvl="2" algn="just">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endParaRPr lang="en-US" sz="2000" dirty="0">
              <a:effectLst>
                <a:outerShdw blurRad="38100" dist="38100" dir="2700000" algn="tl">
                  <a:srgbClr val="C0C0C0"/>
                </a:outerShdw>
              </a:effectLst>
              <a:latin typeface="Trebuchet MS" pitchFamily="34" charset="0"/>
            </a:endParaRPr>
          </a:p>
          <a:p>
            <a:pPr lvl="2" algn="just">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r>
              <a:rPr lang="en-US" sz="2000" dirty="0">
                <a:effectLst>
                  <a:outerShdw blurRad="38100" dist="38100" dir="2700000" algn="tl">
                    <a:srgbClr val="C0C0C0"/>
                  </a:outerShdw>
                </a:effectLst>
                <a:latin typeface="Trebuchet MS" pitchFamily="34" charset="0"/>
              </a:rPr>
              <a:t>Different segments of the industry also have their own </a:t>
            </a:r>
            <a:r>
              <a:rPr lang="en-US" sz="2000" dirty="0" err="1">
                <a:effectLst>
                  <a:outerShdw blurRad="38100" dist="38100" dir="2700000" algn="tl">
                    <a:srgbClr val="C0C0C0"/>
                  </a:outerShdw>
                </a:effectLst>
                <a:latin typeface="Trebuchet MS" pitchFamily="34" charset="0"/>
              </a:rPr>
              <a:t>organisations</a:t>
            </a:r>
            <a:endParaRPr lang="en-US" sz="2000" dirty="0">
              <a:solidFill>
                <a:srgbClr val="0D0D0D"/>
              </a:solidFill>
              <a:latin typeface="Trebuchet MS" pitchFamily="34" charset="0"/>
            </a:endParaRPr>
          </a:p>
        </p:txBody>
      </p:sp>
      <p:sp>
        <p:nvSpPr>
          <p:cNvPr id="2" name="Title 1"/>
          <p:cNvSpPr>
            <a:spLocks/>
          </p:cNvSpPr>
          <p:nvPr/>
        </p:nvSpPr>
        <p:spPr bwMode="auto">
          <a:xfrm>
            <a:off x="1828800" y="188913"/>
            <a:ext cx="7315200" cy="533400"/>
          </a:xfrm>
          <a:prstGeom prst="rect">
            <a:avLst/>
          </a:prstGeom>
          <a:noFill/>
          <a:ln w="9525">
            <a:noFill/>
            <a:miter lim="800000"/>
            <a:headEnd/>
            <a:tailEnd/>
          </a:ln>
          <a:effectLst/>
        </p:spPr>
        <p:txBody>
          <a:bodyPr anchor="b"/>
          <a:lstStyle/>
          <a:p>
            <a:pPr>
              <a:defRPr/>
            </a:pPr>
            <a:r>
              <a:rPr lang="en-US" sz="3200" b="1" dirty="0">
                <a:solidFill>
                  <a:srgbClr val="C00000"/>
                </a:solidFill>
                <a:effectLst>
                  <a:outerShdw blurRad="38100" dist="38100" dir="2700000" algn="tl">
                    <a:srgbClr val="C0C0C0"/>
                  </a:outerShdw>
                </a:effectLst>
                <a:latin typeface="Rockwell" pitchFamily="18" charset="0"/>
              </a:rPr>
              <a:t>5.4 TOURISM ORGANISATIONS</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itle 1"/>
          <p:cNvSpPr>
            <a:spLocks noGrp="1"/>
          </p:cNvSpPr>
          <p:nvPr>
            <p:ph type="title" idx="4294967295"/>
          </p:nvPr>
        </p:nvSpPr>
        <p:spPr>
          <a:xfrm>
            <a:off x="0" y="2"/>
            <a:ext cx="8610600" cy="692151"/>
          </a:xfrm>
        </p:spPr>
        <p:txBody>
          <a:bodyPr vert="horz" lIns="91440" tIns="45720" rIns="91440" bIns="45720" rtlCol="0" anchor="ctr">
            <a:normAutofit/>
          </a:bodyPr>
          <a:lstStyle/>
          <a:p>
            <a:pPr eaLnBrk="1" hangingPunct="1">
              <a:defRPr/>
            </a:pPr>
            <a:r>
              <a:rPr lang="en-GB" sz="3200" dirty="0">
                <a:solidFill>
                  <a:srgbClr val="C00000"/>
                </a:solidFill>
              </a:rPr>
              <a:t>5.5 INTERNATIONAL ORGANISATIONS</a:t>
            </a:r>
          </a:p>
        </p:txBody>
      </p:sp>
      <p:graphicFrame>
        <p:nvGraphicFramePr>
          <p:cNvPr id="102519" name="Group 119"/>
          <p:cNvGraphicFramePr>
            <a:graphicFrameLocks noGrp="1"/>
          </p:cNvGraphicFramePr>
          <p:nvPr>
            <p:ph idx="4294967295"/>
          </p:nvPr>
        </p:nvGraphicFramePr>
        <p:xfrm>
          <a:off x="0" y="692153"/>
          <a:ext cx="9144002" cy="6183525"/>
        </p:xfrm>
        <a:graphic>
          <a:graphicData uri="http://schemas.openxmlformats.org/drawingml/2006/table">
            <a:tbl>
              <a:tblPr/>
              <a:tblGrid>
                <a:gridCol w="2287588">
                  <a:extLst>
                    <a:ext uri="{9D8B030D-6E8A-4147-A177-3AD203B41FA5}">
                      <a16:colId xmlns="" xmlns:a16="http://schemas.microsoft.com/office/drawing/2014/main" val="20000"/>
                    </a:ext>
                  </a:extLst>
                </a:gridCol>
                <a:gridCol w="2151063">
                  <a:extLst>
                    <a:ext uri="{9D8B030D-6E8A-4147-A177-3AD203B41FA5}">
                      <a16:colId xmlns="" xmlns:a16="http://schemas.microsoft.com/office/drawing/2014/main" val="20001"/>
                    </a:ext>
                  </a:extLst>
                </a:gridCol>
                <a:gridCol w="2420939">
                  <a:extLst>
                    <a:ext uri="{9D8B030D-6E8A-4147-A177-3AD203B41FA5}">
                      <a16:colId xmlns="" xmlns:a16="http://schemas.microsoft.com/office/drawing/2014/main" val="20002"/>
                    </a:ext>
                  </a:extLst>
                </a:gridCol>
                <a:gridCol w="2284412">
                  <a:extLst>
                    <a:ext uri="{9D8B030D-6E8A-4147-A177-3AD203B41FA5}">
                      <a16:colId xmlns="" xmlns:a16="http://schemas.microsoft.com/office/drawing/2014/main" val="20003"/>
                    </a:ext>
                  </a:extLst>
                </a:gridCol>
              </a:tblGrid>
              <a:tr h="511175">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r>
                        <a:rPr kumimoji="0" lang="en-GB" sz="2400" b="1" i="0" u="none" strike="noStrike" cap="none" normalizeH="0" baseline="0" dirty="0">
                          <a:ln>
                            <a:noFill/>
                          </a:ln>
                          <a:solidFill>
                            <a:srgbClr val="000000"/>
                          </a:solidFill>
                          <a:effectLst>
                            <a:outerShdw blurRad="38100" dist="38100" dir="2700000" algn="tl">
                              <a:srgbClr val="FFFFFF"/>
                            </a:outerShdw>
                          </a:effectLst>
                          <a:latin typeface="Trebuchet MS" pitchFamily="34" charset="0"/>
                          <a:cs typeface="Arial" charset="0"/>
                        </a:rPr>
                        <a:t>Name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r>
                        <a:rPr kumimoji="0" lang="en-GB" sz="2400" b="1" i="0" u="none" strike="noStrike" cap="none" normalizeH="0" baseline="0">
                          <a:ln>
                            <a:noFill/>
                          </a:ln>
                          <a:solidFill>
                            <a:srgbClr val="000000"/>
                          </a:solidFill>
                          <a:effectLst>
                            <a:outerShdw blurRad="38100" dist="38100" dir="2700000" algn="tl">
                              <a:srgbClr val="FFFFFF"/>
                            </a:outerShdw>
                          </a:effectLst>
                          <a:latin typeface="Trebuchet MS" pitchFamily="34" charset="0"/>
                          <a:cs typeface="Arial" charset="0"/>
                        </a:rPr>
                        <a:t>Abb.</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r>
                        <a:rPr kumimoji="0" lang="en-GB" sz="2400" b="1" i="0" u="none" strike="noStrike" cap="none" normalizeH="0" baseline="0">
                          <a:ln>
                            <a:noFill/>
                          </a:ln>
                          <a:solidFill>
                            <a:srgbClr val="000000"/>
                          </a:solidFill>
                          <a:effectLst>
                            <a:outerShdw blurRad="38100" dist="38100" dir="2700000" algn="tl">
                              <a:srgbClr val="FFFFFF"/>
                            </a:outerShdw>
                          </a:effectLst>
                          <a:latin typeface="Trebuchet MS" pitchFamily="34" charset="0"/>
                          <a:cs typeface="Arial" charset="0"/>
                        </a:rPr>
                        <a:t>Description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r>
                        <a:rPr kumimoji="0" lang="en-GB" sz="2400" b="1" i="0" u="none" strike="noStrike" cap="none" normalizeH="0" baseline="0">
                          <a:ln>
                            <a:noFill/>
                          </a:ln>
                          <a:solidFill>
                            <a:srgbClr val="000000"/>
                          </a:solidFill>
                          <a:effectLst>
                            <a:outerShdw blurRad="38100" dist="38100" dir="2700000" algn="tl">
                              <a:srgbClr val="FFFFFF"/>
                            </a:outerShdw>
                          </a:effectLst>
                          <a:latin typeface="Trebuchet MS" pitchFamily="34" charset="0"/>
                          <a:cs typeface="Arial" charset="0"/>
                        </a:rPr>
                        <a:t>Website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7E4BD"/>
                    </a:solidFill>
                  </a:tcPr>
                </a:tc>
                <a:extLst>
                  <a:ext uri="{0D108BD9-81ED-4DB2-BD59-A6C34878D82A}">
                    <a16:rowId xmlns="" xmlns:a16="http://schemas.microsoft.com/office/drawing/2014/main" val="10000"/>
                  </a:ext>
                </a:extLst>
              </a:tr>
              <a:tr h="2316163">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r>
                        <a:rPr kumimoji="0" lang="en-GB" sz="2400" b="0" i="0" u="none" strike="noStrike" cap="none" normalizeH="0" baseline="0">
                          <a:ln>
                            <a:noFill/>
                          </a:ln>
                          <a:solidFill>
                            <a:srgbClr val="000000"/>
                          </a:solidFill>
                          <a:effectLst>
                            <a:outerShdw blurRad="38100" dist="38100" dir="2700000" algn="tl">
                              <a:srgbClr val="FFFFFF"/>
                            </a:outerShdw>
                          </a:effectLst>
                          <a:latin typeface="Trebuchet MS" pitchFamily="34" charset="0"/>
                          <a:cs typeface="Arial" charset="0"/>
                        </a:rPr>
                        <a:t>World Tourism Organisation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r>
                        <a:rPr kumimoji="0" lang="en-GB" sz="2400" b="0" i="0" u="none" strike="noStrike" cap="none" normalizeH="0" baseline="0">
                          <a:ln>
                            <a:noFill/>
                          </a:ln>
                          <a:solidFill>
                            <a:srgbClr val="000000"/>
                          </a:solidFill>
                          <a:effectLst>
                            <a:outerShdw blurRad="38100" dist="38100" dir="2700000" algn="tl">
                              <a:srgbClr val="FFFFFF"/>
                            </a:outerShdw>
                          </a:effectLst>
                          <a:latin typeface="Trebuchet MS" pitchFamily="34" charset="0"/>
                          <a:cs typeface="Arial" charset="0"/>
                        </a:rPr>
                        <a:t>UNWTO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r>
                        <a:rPr kumimoji="0" lang="en-GB" sz="2400" b="0" i="0" u="none" strike="noStrike" cap="none" normalizeH="0" baseline="0">
                          <a:ln>
                            <a:noFill/>
                          </a:ln>
                          <a:solidFill>
                            <a:srgbClr val="000000"/>
                          </a:solidFill>
                          <a:effectLst>
                            <a:outerShdw blurRad="38100" dist="38100" dir="2700000" algn="tl">
                              <a:srgbClr val="FFFFFF"/>
                            </a:outerShdw>
                          </a:effectLst>
                          <a:latin typeface="Trebuchet MS" pitchFamily="34" charset="0"/>
                          <a:cs typeface="Arial" charset="0"/>
                        </a:rPr>
                        <a:t>Responsible, sustainable, accessible tourism – developing countries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r>
                        <a:rPr kumimoji="0" lang="en-GB" sz="2300" b="0" i="0" u="none" strike="noStrike" cap="none" normalizeH="0" baseline="0">
                          <a:ln>
                            <a:noFill/>
                          </a:ln>
                          <a:solidFill>
                            <a:srgbClr val="FF0000"/>
                          </a:solidFill>
                          <a:effectLst>
                            <a:outerShdw blurRad="38100" dist="38100" dir="2700000" algn="tl">
                              <a:srgbClr val="000000"/>
                            </a:outerShdw>
                          </a:effectLst>
                          <a:latin typeface="Trebuchet MS" pitchFamily="34" charset="0"/>
                          <a:cs typeface="Arial" charset="0"/>
                        </a:rPr>
                        <a:t>www.unwto.org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extLst>
                  <a:ext uri="{0D108BD9-81ED-4DB2-BD59-A6C34878D82A}">
                    <a16:rowId xmlns="" xmlns:a16="http://schemas.microsoft.com/office/drawing/2014/main" val="10001"/>
                  </a:ext>
                </a:extLst>
              </a:tr>
              <a:tr h="3356187">
                <a:tc>
                  <a:txBody>
                    <a:bodyPr/>
                    <a:lstStyle/>
                    <a:p>
                      <a:pPr marL="0" marR="0" lvl="0" indent="0" algn="l" defTabSz="914400"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en-US" sz="2300" b="0" i="0" u="none" strike="noStrike" cap="none" normalizeH="0" baseline="0" dirty="0">
                          <a:ln>
                            <a:noFill/>
                          </a:ln>
                          <a:solidFill>
                            <a:srgbClr val="00B0F0"/>
                          </a:solidFill>
                          <a:effectLst>
                            <a:outerShdw blurRad="38100" dist="38100" dir="2700000" algn="tl">
                              <a:srgbClr val="000000"/>
                            </a:outerShdw>
                          </a:effectLst>
                          <a:latin typeface="Trebuchet MS" pitchFamily="34" charset="0"/>
                        </a:rPr>
                        <a:t>Technical  Cooperation</a:t>
                      </a:r>
                    </a:p>
                    <a:p>
                      <a:pPr marL="0" marR="0" lvl="0" indent="0" algn="l" defTabSz="914400"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en-US" sz="2000" b="0" i="0" u="none" strike="noStrike" cap="none" normalizeH="0" baseline="0" dirty="0">
                          <a:ln>
                            <a:noFill/>
                          </a:ln>
                          <a:solidFill>
                            <a:srgbClr val="000000"/>
                          </a:solidFill>
                          <a:effectLst>
                            <a:outerShdw blurRad="38100" dist="38100" dir="2700000" algn="tl">
                              <a:srgbClr val="FFFFFF"/>
                            </a:outerShdw>
                          </a:effectLst>
                          <a:latin typeface="Trebuchet MS" pitchFamily="34" charset="0"/>
                        </a:rPr>
                        <a:t>Provides assistance on wide range of tourism issues such as technology transfer, marketing.</a:t>
                      </a:r>
                      <a:endParaRPr kumimoji="0" lang="en-GB" sz="2000" b="0" i="0" u="none" strike="noStrike" cap="none" normalizeH="0" baseline="0" dirty="0">
                        <a:ln>
                          <a:noFill/>
                        </a:ln>
                        <a:solidFill>
                          <a:srgbClr val="000000"/>
                        </a:solidFill>
                        <a:effectLst>
                          <a:outerShdw blurRad="38100" dist="38100" dir="2700000" algn="tl">
                            <a:srgbClr val="FFFFFF"/>
                          </a:outerShdw>
                        </a:effectLst>
                        <a:latin typeface="Trebuchet MS"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en-US" sz="2300" b="0" i="0" u="none" strike="noStrike" cap="none" normalizeH="0" baseline="0">
                          <a:ln>
                            <a:noFill/>
                          </a:ln>
                          <a:solidFill>
                            <a:srgbClr val="00B0F0"/>
                          </a:solidFill>
                          <a:effectLst>
                            <a:outerShdw blurRad="38100" dist="38100" dir="2700000" algn="tl">
                              <a:srgbClr val="000000"/>
                            </a:outerShdw>
                          </a:effectLst>
                          <a:latin typeface="Trebuchet MS" pitchFamily="34" charset="0"/>
                        </a:rPr>
                        <a:t>Education and Training</a:t>
                      </a:r>
                      <a:r>
                        <a:rPr kumimoji="0" lang="en-US" sz="2000" b="0" i="0" u="none" strike="noStrike" cap="none" normalizeH="0" baseline="0">
                          <a:ln>
                            <a:noFill/>
                          </a:ln>
                          <a:solidFill>
                            <a:srgbClr val="00B0F0"/>
                          </a:solidFill>
                          <a:effectLst>
                            <a:outerShdw blurRad="38100" dist="38100" dir="2700000" algn="tl">
                              <a:srgbClr val="000000"/>
                            </a:outerShdw>
                          </a:effectLst>
                          <a:latin typeface="Trebuchet MS" pitchFamily="34" charset="0"/>
                        </a:rPr>
                        <a:t> </a:t>
                      </a:r>
                    </a:p>
                    <a:p>
                      <a:pPr marL="0" marR="0" lvl="0" indent="0" algn="l" defTabSz="914400"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en-US" sz="2000" b="0" i="0" u="none" strike="noStrike" cap="none" normalizeH="0" baseline="0">
                          <a:ln>
                            <a:noFill/>
                          </a:ln>
                          <a:solidFill>
                            <a:srgbClr val="000000"/>
                          </a:solidFill>
                          <a:effectLst>
                            <a:outerShdw blurRad="38100" dist="38100" dir="2700000" algn="tl">
                              <a:srgbClr val="FFFFFF"/>
                            </a:outerShdw>
                          </a:effectLst>
                          <a:latin typeface="Trebuchet MS" pitchFamily="34" charset="0"/>
                        </a:rPr>
                        <a:t>Offers variety of programmes. Establishment of WTO Education &amp; Training centers.</a:t>
                      </a:r>
                      <a:endParaRPr kumimoji="0" lang="en-GB" sz="2000" b="0" i="0" u="none" strike="noStrike" cap="none" normalizeH="0" baseline="0">
                        <a:ln>
                          <a:noFill/>
                        </a:ln>
                        <a:solidFill>
                          <a:srgbClr val="000000"/>
                        </a:solidFill>
                        <a:effectLst>
                          <a:outerShdw blurRad="38100" dist="38100" dir="2700000" algn="tl">
                            <a:srgbClr val="FFFFFF"/>
                          </a:outerShdw>
                        </a:effectLst>
                        <a:latin typeface="Trebuchet MS"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en-US" sz="2300" b="0" i="0" u="none" strike="noStrike" cap="none" normalizeH="0" baseline="0">
                          <a:ln>
                            <a:noFill/>
                          </a:ln>
                          <a:solidFill>
                            <a:srgbClr val="00B0F0"/>
                          </a:solidFill>
                          <a:effectLst>
                            <a:outerShdw blurRad="38100" dist="38100" dir="2700000" algn="tl">
                              <a:srgbClr val="000000"/>
                            </a:outerShdw>
                          </a:effectLst>
                          <a:latin typeface="Trebuchet MS" pitchFamily="34" charset="0"/>
                        </a:rPr>
                        <a:t>Environment and planning</a:t>
                      </a:r>
                    </a:p>
                    <a:p>
                      <a:pPr marL="0" marR="0" lvl="0" indent="0" algn="l" defTabSz="914400"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en-US" sz="2000" b="0" i="0" u="none" strike="noStrike" cap="none" normalizeH="0" baseline="0">
                          <a:ln>
                            <a:noFill/>
                          </a:ln>
                          <a:solidFill>
                            <a:srgbClr val="000000"/>
                          </a:solidFill>
                          <a:effectLst>
                            <a:outerShdw blurRad="38100" dist="38100" dir="2700000" algn="tl">
                              <a:srgbClr val="FFFFFF"/>
                            </a:outerShdw>
                          </a:effectLst>
                          <a:latin typeface="Trebuchet MS" pitchFamily="34" charset="0"/>
                        </a:rPr>
                        <a:t>Developing a global programme of clean beaches for tourism</a:t>
                      </a:r>
                    </a:p>
                    <a:p>
                      <a:pPr marL="0" marR="0" lvl="0" indent="0" algn="l" defTabSz="914400"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en-US" sz="2000" b="0" i="0" u="none" strike="noStrike" cap="none" normalizeH="0" baseline="0">
                        <a:ln>
                          <a:noFill/>
                        </a:ln>
                        <a:solidFill>
                          <a:srgbClr val="000000"/>
                        </a:solidFill>
                        <a:effectLst>
                          <a:outerShdw blurRad="38100" dist="38100" dir="2700000" algn="tl">
                            <a:srgbClr val="FFFFFF"/>
                          </a:outerShdw>
                        </a:effectLst>
                        <a:latin typeface="Trebuchet MS" pitchFamily="34" charset="0"/>
                      </a:endParaRPr>
                    </a:p>
                    <a:p>
                      <a:pPr marL="0" marR="0" lvl="0" indent="0" algn="l" defTabSz="914400"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en-US" sz="2000" b="0" i="0" u="none" strike="noStrike" cap="none" normalizeH="0" baseline="0">
                          <a:ln>
                            <a:noFill/>
                          </a:ln>
                          <a:solidFill>
                            <a:srgbClr val="000000"/>
                          </a:solidFill>
                          <a:effectLst>
                            <a:outerShdw blurRad="38100" dist="38100" dir="2700000" algn="tl">
                              <a:srgbClr val="FFFFFF"/>
                            </a:outerShdw>
                          </a:effectLst>
                          <a:latin typeface="Trebuchet MS" pitchFamily="34" charset="0"/>
                        </a:rPr>
                        <a:t>	</a:t>
                      </a:r>
                      <a:endParaRPr kumimoji="0" lang="en-GB" sz="2400" b="0" i="0" u="none" strike="noStrike" cap="none" normalizeH="0" baseline="0">
                        <a:ln>
                          <a:noFill/>
                        </a:ln>
                        <a:solidFill>
                          <a:srgbClr val="000000"/>
                        </a:solidFill>
                        <a:effectLst>
                          <a:outerShdw blurRad="38100" dist="38100" dir="2700000" algn="tl">
                            <a:srgbClr val="FFFFFF"/>
                          </a:outerShdw>
                        </a:effectLst>
                        <a:latin typeface="Trebuchet MS"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ts val="800"/>
                        </a:spcBef>
                        <a:spcAft>
                          <a:spcPct val="0"/>
                        </a:spcAft>
                        <a:buClr>
                          <a:srgbClr val="000000"/>
                        </a:buClr>
                        <a:buSzPct val="100000"/>
                        <a:buFont typeface="Times New Roman" pitchFamily="18" charset="0"/>
                        <a:buChar char="•"/>
                        <a:tabLst/>
                      </a:pPr>
                      <a:r>
                        <a:rPr kumimoji="0" lang="en-US" sz="2300" b="0" i="0" u="none" strike="noStrike" cap="none" normalizeH="0" baseline="0" dirty="0">
                          <a:ln>
                            <a:noFill/>
                          </a:ln>
                          <a:solidFill>
                            <a:srgbClr val="00B0F0"/>
                          </a:solidFill>
                          <a:effectLst>
                            <a:outerShdw blurRad="38100" dist="38100" dir="2700000" algn="tl">
                              <a:srgbClr val="000000"/>
                            </a:outerShdw>
                          </a:effectLst>
                          <a:latin typeface="Trebuchet MS" pitchFamily="34" charset="0"/>
                        </a:rPr>
                        <a:t>Facilitation and </a:t>
                      </a:r>
                      <a:r>
                        <a:rPr kumimoji="0" lang="en-US" sz="2300" b="0" i="0" u="none" strike="noStrike" cap="none" normalizeH="0" baseline="0" dirty="0" err="1">
                          <a:ln>
                            <a:noFill/>
                          </a:ln>
                          <a:solidFill>
                            <a:srgbClr val="00B0F0"/>
                          </a:solidFill>
                          <a:effectLst>
                            <a:outerShdw blurRad="38100" dist="38100" dir="2700000" algn="tl">
                              <a:srgbClr val="000000"/>
                            </a:outerShdw>
                          </a:effectLst>
                          <a:latin typeface="Trebuchet MS" pitchFamily="34" charset="0"/>
                        </a:rPr>
                        <a:t>Liberalisation</a:t>
                      </a:r>
                      <a:endParaRPr kumimoji="0" lang="en-US" sz="2300" b="0" i="0" u="none" strike="noStrike" cap="none" normalizeH="0" baseline="0" dirty="0">
                        <a:ln>
                          <a:noFill/>
                        </a:ln>
                        <a:solidFill>
                          <a:srgbClr val="00B0F0"/>
                        </a:solidFill>
                        <a:effectLst>
                          <a:outerShdw blurRad="38100" dist="38100" dir="2700000" algn="tl">
                            <a:srgbClr val="000000"/>
                          </a:outerShdw>
                        </a:effectLst>
                        <a:latin typeface="Trebuchet MS" pitchFamily="34" charset="0"/>
                      </a:endParaRPr>
                    </a:p>
                    <a:p>
                      <a:pPr marL="0" marR="0" lvl="0" indent="0" algn="l" defTabSz="914400" rtl="0" eaLnBrk="1" fontAlgn="base" latinLnBrk="0" hangingPunct="1">
                        <a:lnSpc>
                          <a:spcPct val="100000"/>
                        </a:lnSpc>
                        <a:spcBef>
                          <a:spcPts val="800"/>
                        </a:spcBef>
                        <a:spcAft>
                          <a:spcPct val="0"/>
                        </a:spcAft>
                        <a:buClr>
                          <a:srgbClr val="000000"/>
                        </a:buClr>
                        <a:buSzPct val="100000"/>
                        <a:buFont typeface="Times New Roman" pitchFamily="18" charset="0"/>
                        <a:buChar char="•"/>
                        <a:tabLst/>
                      </a:pPr>
                      <a:r>
                        <a:rPr kumimoji="0" lang="en-US" sz="2300" b="0" i="0" u="none" strike="noStrike" cap="none" normalizeH="0" baseline="0" dirty="0">
                          <a:ln>
                            <a:noFill/>
                          </a:ln>
                          <a:solidFill>
                            <a:srgbClr val="00B0F0"/>
                          </a:solidFill>
                          <a:effectLst>
                            <a:outerShdw blurRad="38100" dist="38100" dir="2700000" algn="tl">
                              <a:srgbClr val="000000"/>
                            </a:outerShdw>
                          </a:effectLst>
                          <a:latin typeface="Trebuchet MS" pitchFamily="34" charset="0"/>
                        </a:rPr>
                        <a:t>Marketing and Promotion</a:t>
                      </a:r>
                    </a:p>
                    <a:p>
                      <a:pPr marL="0" marR="0" lvl="0" indent="0" algn="l" defTabSz="914400" rtl="0" eaLnBrk="1" fontAlgn="base" latinLnBrk="0" hangingPunct="1">
                        <a:lnSpc>
                          <a:spcPct val="100000"/>
                        </a:lnSpc>
                        <a:spcBef>
                          <a:spcPts val="800"/>
                        </a:spcBef>
                        <a:spcAft>
                          <a:spcPct val="0"/>
                        </a:spcAft>
                        <a:buClr>
                          <a:srgbClr val="000000"/>
                        </a:buClr>
                        <a:buSzPct val="100000"/>
                        <a:buFont typeface="Times New Roman" pitchFamily="18" charset="0"/>
                        <a:buChar char="•"/>
                        <a:tabLst/>
                      </a:pPr>
                      <a:r>
                        <a:rPr kumimoji="0" lang="en-US" sz="2300" b="0" i="0" u="none" strike="noStrike" cap="none" normalizeH="0" baseline="0" dirty="0">
                          <a:ln>
                            <a:noFill/>
                          </a:ln>
                          <a:solidFill>
                            <a:srgbClr val="00B0F0"/>
                          </a:solidFill>
                          <a:effectLst>
                            <a:outerShdw blurRad="38100" dist="38100" dir="2700000" algn="tl">
                              <a:srgbClr val="000000"/>
                            </a:outerShdw>
                          </a:effectLst>
                          <a:latin typeface="Trebuchet MS" pitchFamily="34" charset="0"/>
                        </a:rPr>
                        <a:t>Publications</a:t>
                      </a:r>
                    </a:p>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endParaRPr kumimoji="0" lang="en-GB" sz="2000" b="0" i="0" u="none" strike="noStrike" cap="none" normalizeH="0" baseline="0" dirty="0">
                        <a:ln>
                          <a:noFill/>
                        </a:ln>
                        <a:solidFill>
                          <a:srgbClr val="FF0000"/>
                        </a:solidFill>
                        <a:effectLst>
                          <a:outerShdw blurRad="38100" dist="38100" dir="2700000" algn="tl">
                            <a:srgbClr val="000000"/>
                          </a:outerShdw>
                        </a:effectLst>
                        <a:latin typeface="Trebuchet MS"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extLst>
                  <a:ext uri="{0D108BD9-81ED-4DB2-BD59-A6C34878D82A}">
                    <a16:rowId xmlns="" xmlns:a16="http://schemas.microsoft.com/office/drawing/2014/main" val="10002"/>
                  </a:ext>
                </a:extLst>
              </a:tr>
            </a:tbl>
          </a:graphicData>
        </a:graphic>
      </p:graphicFrame>
      <p:sp>
        <p:nvSpPr>
          <p:cNvPr id="5" name="Slide Number Placeholder 4"/>
          <p:cNvSpPr txBox="1">
            <a:spLocks noGrp="1"/>
          </p:cNvSpPr>
          <p:nvPr/>
        </p:nvSpPr>
        <p:spPr>
          <a:xfrm>
            <a:off x="6553200" y="6356353"/>
            <a:ext cx="2133600" cy="365125"/>
          </a:xfrm>
          <a:prstGeom prst="rect">
            <a:avLst/>
          </a:prstGeom>
          <a:noFill/>
        </p:spPr>
        <p:txBody>
          <a:bodyPr anchor="ctr"/>
          <a:lstStyle/>
          <a:p>
            <a:pPr algn="r">
              <a:defRPr/>
            </a:pPr>
            <a:fld id="{143E19F9-028B-4A19-BE13-6BC5D070C1F0}" type="slidenum">
              <a:rPr lang="en-GB" sz="1200">
                <a:solidFill>
                  <a:schemeClr val="tx1">
                    <a:tint val="75000"/>
                  </a:schemeClr>
                </a:solidFill>
              </a:rPr>
              <a:pPr algn="r">
                <a:defRPr/>
              </a:pPr>
              <a:t>41</a:t>
            </a:fld>
            <a:endParaRPr lang="en-GB" sz="1200">
              <a:solidFill>
                <a:schemeClr val="tx1">
                  <a:tint val="75000"/>
                </a:schemeClr>
              </a:solidFill>
            </a:endParaRPr>
          </a:p>
        </p:txBody>
      </p:sp>
      <p:pic>
        <p:nvPicPr>
          <p:cNvPr id="13338" name="Picture 4"/>
          <p:cNvPicPr>
            <a:picLocks noChangeAspect="1" noChangeArrowheads="1"/>
          </p:cNvPicPr>
          <p:nvPr/>
        </p:nvPicPr>
        <p:blipFill>
          <a:blip r:embed="rId3"/>
          <a:srcRect/>
          <a:stretch>
            <a:fillRect/>
          </a:stretch>
        </p:blipFill>
        <p:spPr bwMode="auto">
          <a:xfrm>
            <a:off x="468316" y="2133600"/>
            <a:ext cx="1603375" cy="1371600"/>
          </a:xfrm>
          <a:prstGeom prst="rect">
            <a:avLst/>
          </a:prstGeom>
          <a:noFill/>
          <a:ln w="9525">
            <a:noFill/>
            <a:miter lim="800000"/>
            <a:headEnd/>
            <a:tailEnd/>
          </a:ln>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914400" y="3"/>
            <a:ext cx="8001000" cy="692149"/>
          </a:xfrm>
        </p:spPr>
        <p:txBody>
          <a:bodyPr vert="horz" lIns="91440" tIns="45720" rIns="91440" bIns="45720" rtlCol="0" anchor="ctr">
            <a:normAutofit/>
          </a:bodyPr>
          <a:lstStyle/>
          <a:p>
            <a:pPr eaLnBrk="1" hangingPunct="1">
              <a:defRPr/>
            </a:pPr>
            <a:r>
              <a:rPr lang="en-GB" sz="3200" dirty="0">
                <a:solidFill>
                  <a:srgbClr val="C00000"/>
                </a:solidFill>
              </a:rPr>
              <a:t>5.5 INTERNATIONAL ORGANISATIONS</a:t>
            </a:r>
          </a:p>
        </p:txBody>
      </p:sp>
      <p:graphicFrame>
        <p:nvGraphicFramePr>
          <p:cNvPr id="100399" name="Group 47"/>
          <p:cNvGraphicFramePr>
            <a:graphicFrameLocks noGrp="1"/>
          </p:cNvGraphicFramePr>
          <p:nvPr>
            <p:ph idx="4294967295"/>
          </p:nvPr>
        </p:nvGraphicFramePr>
        <p:xfrm>
          <a:off x="0" y="692154"/>
          <a:ext cx="9144001" cy="6497532"/>
        </p:xfrm>
        <a:graphic>
          <a:graphicData uri="http://schemas.openxmlformats.org/drawingml/2006/table">
            <a:tbl>
              <a:tblPr/>
              <a:tblGrid>
                <a:gridCol w="2049463">
                  <a:extLst>
                    <a:ext uri="{9D8B030D-6E8A-4147-A177-3AD203B41FA5}">
                      <a16:colId xmlns="" xmlns:a16="http://schemas.microsoft.com/office/drawing/2014/main" val="20000"/>
                    </a:ext>
                  </a:extLst>
                </a:gridCol>
                <a:gridCol w="1003300">
                  <a:extLst>
                    <a:ext uri="{9D8B030D-6E8A-4147-A177-3AD203B41FA5}">
                      <a16:colId xmlns="" xmlns:a16="http://schemas.microsoft.com/office/drawing/2014/main" val="20001"/>
                    </a:ext>
                  </a:extLst>
                </a:gridCol>
                <a:gridCol w="3702051">
                  <a:extLst>
                    <a:ext uri="{9D8B030D-6E8A-4147-A177-3AD203B41FA5}">
                      <a16:colId xmlns="" xmlns:a16="http://schemas.microsoft.com/office/drawing/2014/main" val="20002"/>
                    </a:ext>
                  </a:extLst>
                </a:gridCol>
                <a:gridCol w="2389187">
                  <a:extLst>
                    <a:ext uri="{9D8B030D-6E8A-4147-A177-3AD203B41FA5}">
                      <a16:colId xmlns="" xmlns:a16="http://schemas.microsoft.com/office/drawing/2014/main" val="20003"/>
                    </a:ext>
                  </a:extLst>
                </a:gridCol>
              </a:tblGrid>
              <a:tr h="479425">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r>
                        <a:rPr kumimoji="0" lang="en-GB" sz="2400" b="1" i="0" u="none" strike="noStrike" cap="none" normalizeH="0" baseline="0">
                          <a:ln>
                            <a:noFill/>
                          </a:ln>
                          <a:solidFill>
                            <a:srgbClr val="000000"/>
                          </a:solidFill>
                          <a:effectLst>
                            <a:outerShdw blurRad="38100" dist="38100" dir="2700000" algn="tl">
                              <a:srgbClr val="FFFFFF"/>
                            </a:outerShdw>
                          </a:effectLst>
                          <a:latin typeface="Trebuchet MS" pitchFamily="34" charset="0"/>
                          <a:cs typeface="Arial" charset="0"/>
                        </a:rPr>
                        <a:t>Name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r>
                        <a:rPr kumimoji="0" lang="en-GB" sz="2400" b="1" i="0" u="none" strike="noStrike" cap="none" normalizeH="0" baseline="0">
                          <a:ln>
                            <a:noFill/>
                          </a:ln>
                          <a:solidFill>
                            <a:srgbClr val="000000"/>
                          </a:solidFill>
                          <a:effectLst>
                            <a:outerShdw blurRad="38100" dist="38100" dir="2700000" algn="tl">
                              <a:srgbClr val="FFFFFF"/>
                            </a:outerShdw>
                          </a:effectLst>
                          <a:latin typeface="Trebuchet MS" pitchFamily="34" charset="0"/>
                          <a:cs typeface="Arial" charset="0"/>
                        </a:rPr>
                        <a:t>Abb.</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r>
                        <a:rPr kumimoji="0" lang="en-GB" sz="2400" b="1" i="0" u="none" strike="noStrike" cap="none" normalizeH="0" baseline="0">
                          <a:ln>
                            <a:noFill/>
                          </a:ln>
                          <a:solidFill>
                            <a:srgbClr val="000000"/>
                          </a:solidFill>
                          <a:effectLst>
                            <a:outerShdw blurRad="38100" dist="38100" dir="2700000" algn="tl">
                              <a:srgbClr val="FFFFFF"/>
                            </a:outerShdw>
                          </a:effectLst>
                          <a:latin typeface="Trebuchet MS" pitchFamily="34" charset="0"/>
                          <a:cs typeface="Arial" charset="0"/>
                        </a:rPr>
                        <a:t>Description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r>
                        <a:rPr kumimoji="0" lang="en-GB" sz="2400" b="1" i="0" u="none" strike="noStrike" cap="none" normalizeH="0" baseline="0">
                          <a:ln>
                            <a:noFill/>
                          </a:ln>
                          <a:solidFill>
                            <a:srgbClr val="000000"/>
                          </a:solidFill>
                          <a:effectLst>
                            <a:outerShdw blurRad="38100" dist="38100" dir="2700000" algn="tl">
                              <a:srgbClr val="FFFFFF"/>
                            </a:outerShdw>
                          </a:effectLst>
                          <a:latin typeface="Trebuchet MS" pitchFamily="34" charset="0"/>
                          <a:cs typeface="Arial" charset="0"/>
                        </a:rPr>
                        <a:t>Website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7E4BD"/>
                    </a:solidFill>
                  </a:tcPr>
                </a:tc>
                <a:extLst>
                  <a:ext uri="{0D108BD9-81ED-4DB2-BD59-A6C34878D82A}">
                    <a16:rowId xmlns="" xmlns:a16="http://schemas.microsoft.com/office/drawing/2014/main" val="10000"/>
                  </a:ext>
                </a:extLst>
              </a:tr>
              <a:tr h="6018107">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r>
                        <a:rPr kumimoji="0" lang="en-GB" sz="2300" b="0" i="0" u="none" strike="noStrike" cap="none" normalizeH="0" baseline="0">
                          <a:ln>
                            <a:noFill/>
                          </a:ln>
                          <a:solidFill>
                            <a:srgbClr val="000000"/>
                          </a:solidFill>
                          <a:effectLst>
                            <a:outerShdw blurRad="38100" dist="38100" dir="2700000" algn="tl">
                              <a:srgbClr val="FFFFFF"/>
                            </a:outerShdw>
                          </a:effectLst>
                          <a:latin typeface="Trebuchet MS" pitchFamily="34" charset="0"/>
                          <a:cs typeface="Arial" charset="0"/>
                        </a:rPr>
                        <a:t>International Air Transport Association</a:t>
                      </a:r>
                    </a:p>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endParaRPr kumimoji="0" lang="en-GB" sz="2300" b="0" i="0" u="none" strike="noStrike" cap="none" normalizeH="0" baseline="0">
                        <a:ln>
                          <a:noFill/>
                        </a:ln>
                        <a:solidFill>
                          <a:srgbClr val="000000"/>
                        </a:solidFill>
                        <a:effectLst>
                          <a:outerShdw blurRad="38100" dist="38100" dir="2700000" algn="tl">
                            <a:srgbClr val="FFFFFF"/>
                          </a:outerShdw>
                        </a:effectLst>
                        <a:latin typeface="Trebuchet MS"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r>
                        <a:rPr kumimoji="0" lang="en-GB" sz="2300" b="0" i="0" u="none" strike="noStrike" cap="none" normalizeH="0" baseline="0">
                          <a:ln>
                            <a:noFill/>
                          </a:ln>
                          <a:solidFill>
                            <a:srgbClr val="000000"/>
                          </a:solidFill>
                          <a:effectLst>
                            <a:outerShdw blurRad="38100" dist="38100" dir="2700000" algn="tl">
                              <a:srgbClr val="FFFFFF"/>
                            </a:outerShdw>
                          </a:effectLst>
                          <a:latin typeface="Trebuchet MS" pitchFamily="34" charset="0"/>
                          <a:cs typeface="Arial" charset="0"/>
                        </a:rPr>
                        <a:t>IATA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r>
                        <a:rPr kumimoji="0" lang="en-GB" sz="2300" b="0" i="0" u="none" strike="noStrike" cap="none" normalizeH="0" baseline="0">
                          <a:ln>
                            <a:noFill/>
                          </a:ln>
                          <a:solidFill>
                            <a:srgbClr val="000000"/>
                          </a:solidFill>
                          <a:effectLst>
                            <a:outerShdw blurRad="38100" dist="38100" dir="2700000" algn="tl">
                              <a:srgbClr val="FFFFFF"/>
                            </a:outerShdw>
                          </a:effectLst>
                          <a:latin typeface="Trebuchet MS" pitchFamily="34" charset="0"/>
                          <a:cs typeface="Arial" charset="0"/>
                        </a:rPr>
                        <a:t>Large network of industry suppliers, allows airlines to operate safely, intermediary between airlines and passengers, simplifies air travel</a:t>
                      </a:r>
                    </a:p>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endParaRPr kumimoji="0" lang="en-US" sz="2000" b="0" i="0" u="none" strike="noStrike" cap="none" normalizeH="0" baseline="0">
                        <a:ln>
                          <a:noFill/>
                        </a:ln>
                        <a:solidFill>
                          <a:srgbClr val="FFFF00"/>
                        </a:solidFill>
                        <a:effectLst>
                          <a:outerShdw blurRad="38100" dist="38100" dir="2700000" algn="tl">
                            <a:srgbClr val="000000"/>
                          </a:outerShdw>
                        </a:effectLst>
                        <a:latin typeface="Trebuchet MS" pitchFamily="34" charset="0"/>
                      </a:endParaRPr>
                    </a:p>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endParaRPr kumimoji="0" lang="en-US" sz="2000" b="0" i="0" u="none" strike="noStrike" cap="none" normalizeH="0" baseline="0">
                        <a:ln>
                          <a:noFill/>
                        </a:ln>
                        <a:solidFill>
                          <a:srgbClr val="FFFF00"/>
                        </a:solidFill>
                        <a:effectLst>
                          <a:outerShdw blurRad="38100" dist="38100" dir="2700000" algn="tl">
                            <a:srgbClr val="000000"/>
                          </a:outerShdw>
                        </a:effectLst>
                        <a:latin typeface="Trebuchet MS" pitchFamily="34" charset="0"/>
                      </a:endParaRPr>
                    </a:p>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r>
                        <a:rPr kumimoji="0" lang="en-US" sz="2000" b="0" i="0" u="none" strike="noStrike" cap="none" normalizeH="0" baseline="0">
                          <a:ln>
                            <a:noFill/>
                          </a:ln>
                          <a:solidFill>
                            <a:srgbClr val="FFFF00"/>
                          </a:solidFill>
                          <a:effectLst>
                            <a:outerShdw blurRad="38100" dist="38100" dir="2700000" algn="tl">
                              <a:srgbClr val="000000"/>
                            </a:outerShdw>
                          </a:effectLst>
                          <a:latin typeface="Trebuchet MS" pitchFamily="34" charset="0"/>
                        </a:rPr>
                        <a:t>ROLES</a:t>
                      </a:r>
                    </a:p>
                    <a:p>
                      <a:pPr marL="0" marR="0" lvl="0" indent="0" algn="l" defTabSz="914400" rtl="0" eaLnBrk="1" fontAlgn="base" latinLnBrk="0" hangingPunct="1">
                        <a:lnSpc>
                          <a:spcPct val="100000"/>
                        </a:lnSpc>
                        <a:spcBef>
                          <a:spcPts val="800"/>
                        </a:spcBef>
                        <a:spcAft>
                          <a:spcPct val="0"/>
                        </a:spcAft>
                        <a:buClr>
                          <a:srgbClr val="FF0000"/>
                        </a:buClr>
                        <a:buSzPct val="100000"/>
                        <a:buFont typeface="Times New Roman" pitchFamily="18" charset="0"/>
                        <a:buChar char="•"/>
                        <a:tabLst/>
                      </a:pPr>
                      <a:r>
                        <a:rPr kumimoji="0" lang="en-US" sz="2000" b="0" i="0" u="none" strike="noStrike" cap="none" normalizeH="0" baseline="0">
                          <a:ln>
                            <a:noFill/>
                          </a:ln>
                          <a:solidFill>
                            <a:srgbClr val="000000"/>
                          </a:solidFill>
                          <a:effectLst>
                            <a:outerShdw blurRad="38100" dist="38100" dir="2700000" algn="tl">
                              <a:srgbClr val="FFFFFF"/>
                            </a:outerShdw>
                          </a:effectLst>
                          <a:latin typeface="Trebuchet MS" pitchFamily="34" charset="0"/>
                        </a:rPr>
                        <a:t>Setting rates on global routes agreeable to member airlines </a:t>
                      </a:r>
                    </a:p>
                    <a:p>
                      <a:pPr marL="0" marR="0" lvl="0" indent="0" algn="l" defTabSz="914400" rtl="0" eaLnBrk="1" fontAlgn="base" latinLnBrk="0" hangingPunct="1">
                        <a:lnSpc>
                          <a:spcPct val="100000"/>
                        </a:lnSpc>
                        <a:spcBef>
                          <a:spcPts val="800"/>
                        </a:spcBef>
                        <a:spcAft>
                          <a:spcPct val="0"/>
                        </a:spcAft>
                        <a:buClr>
                          <a:srgbClr val="FF0000"/>
                        </a:buClr>
                        <a:buSzPct val="100000"/>
                        <a:buFont typeface="Times New Roman" pitchFamily="18" charset="0"/>
                        <a:buChar char="•"/>
                        <a:tabLst/>
                      </a:pPr>
                      <a:r>
                        <a:rPr kumimoji="0" lang="en-US" sz="2000" b="0" i="0" u="none" strike="noStrike" cap="none" normalizeH="0" baseline="0">
                          <a:ln>
                            <a:noFill/>
                          </a:ln>
                          <a:solidFill>
                            <a:srgbClr val="000000"/>
                          </a:solidFill>
                          <a:effectLst>
                            <a:outerShdw blurRad="38100" dist="38100" dir="2700000" algn="tl">
                              <a:srgbClr val="FFFFFF"/>
                            </a:outerShdw>
                          </a:effectLst>
                          <a:latin typeface="Trebuchet MS" pitchFamily="34" charset="0"/>
                        </a:rPr>
                        <a:t>Planning of time tables of international flights</a:t>
                      </a:r>
                    </a:p>
                    <a:p>
                      <a:pPr marL="0" marR="0" lvl="0" indent="0" algn="l" defTabSz="914400" rtl="0" eaLnBrk="1" fontAlgn="base" latinLnBrk="0" hangingPunct="1">
                        <a:lnSpc>
                          <a:spcPct val="100000"/>
                        </a:lnSpc>
                        <a:spcBef>
                          <a:spcPts val="800"/>
                        </a:spcBef>
                        <a:spcAft>
                          <a:spcPct val="0"/>
                        </a:spcAft>
                        <a:buClr>
                          <a:srgbClr val="FF0000"/>
                        </a:buClr>
                        <a:buSzPct val="100000"/>
                        <a:buFont typeface="Times New Roman" pitchFamily="18" charset="0"/>
                        <a:buChar char="•"/>
                        <a:tabLst/>
                      </a:pPr>
                      <a:r>
                        <a:rPr kumimoji="0" lang="en-US" sz="2000" b="0" i="0" u="none" strike="noStrike" cap="none" normalizeH="0" baseline="0">
                          <a:ln>
                            <a:noFill/>
                          </a:ln>
                          <a:solidFill>
                            <a:srgbClr val="000000"/>
                          </a:solidFill>
                          <a:effectLst>
                            <a:outerShdw blurRad="38100" dist="38100" dir="2700000" algn="tl">
                              <a:srgbClr val="FFFFFF"/>
                            </a:outerShdw>
                          </a:effectLst>
                          <a:latin typeface="Trebuchet MS" pitchFamily="34" charset="0"/>
                        </a:rPr>
                        <a:t>Standardisating and coordination of services</a:t>
                      </a:r>
                      <a:endParaRPr kumimoji="0" lang="en-GB" sz="2300" b="0" i="0" u="none" strike="noStrike" cap="none" normalizeH="0" baseline="0">
                        <a:ln>
                          <a:noFill/>
                        </a:ln>
                        <a:solidFill>
                          <a:srgbClr val="000000"/>
                        </a:solidFill>
                        <a:effectLst>
                          <a:outerShdw blurRad="38100" dist="38100" dir="2700000" algn="tl">
                            <a:srgbClr val="FFFFFF"/>
                          </a:outerShdw>
                        </a:effectLst>
                        <a:latin typeface="Trebuchet MS"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r>
                        <a:rPr kumimoji="0" lang="en-GB" sz="2300" b="0" i="0" u="none" strike="noStrike" cap="none" normalizeH="0" baseline="0">
                          <a:ln>
                            <a:noFill/>
                          </a:ln>
                          <a:solidFill>
                            <a:srgbClr val="FF0000"/>
                          </a:solidFill>
                          <a:effectLst>
                            <a:outerShdw blurRad="38100" dist="38100" dir="2700000" algn="tl">
                              <a:srgbClr val="000000"/>
                            </a:outerShdw>
                          </a:effectLst>
                          <a:latin typeface="Trebuchet MS" pitchFamily="34" charset="0"/>
                          <a:cs typeface="Arial" charset="0"/>
                          <a:hlinkClick r:id="rId3"/>
                        </a:rPr>
                        <a:t>www.iata.org</a:t>
                      </a:r>
                      <a:endParaRPr kumimoji="0" lang="en-GB" sz="2300" b="0" i="0" u="none" strike="noStrike" cap="none" normalizeH="0" baseline="0">
                        <a:ln>
                          <a:noFill/>
                        </a:ln>
                        <a:solidFill>
                          <a:srgbClr val="FF0000"/>
                        </a:solidFill>
                        <a:effectLst>
                          <a:outerShdw blurRad="38100" dist="38100" dir="2700000" algn="tl">
                            <a:srgbClr val="000000"/>
                          </a:outerShdw>
                        </a:effectLst>
                        <a:latin typeface="Trebuchet MS" pitchFamily="34" charset="0"/>
                        <a:cs typeface="Arial" charset="0"/>
                      </a:endParaRPr>
                    </a:p>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endParaRPr kumimoji="0" lang="en-US" sz="2000" b="0" i="0" u="none" strike="noStrike" cap="none" normalizeH="0" baseline="0">
                        <a:ln>
                          <a:noFill/>
                        </a:ln>
                        <a:solidFill>
                          <a:srgbClr val="FFFF00"/>
                        </a:solidFill>
                        <a:effectLst>
                          <a:outerShdw blurRad="38100" dist="38100" dir="2700000" algn="tl">
                            <a:srgbClr val="000000"/>
                          </a:outerShdw>
                        </a:effectLst>
                        <a:latin typeface="Trebuchet MS" pitchFamily="34" charset="0"/>
                      </a:endParaRPr>
                    </a:p>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endParaRPr kumimoji="0" lang="en-US" sz="800" b="0" i="0" u="none" strike="noStrike" cap="none" normalizeH="0" baseline="0">
                        <a:ln>
                          <a:noFill/>
                        </a:ln>
                        <a:solidFill>
                          <a:srgbClr val="FFFF00"/>
                        </a:solidFill>
                        <a:effectLst>
                          <a:outerShdw blurRad="38100" dist="38100" dir="2700000" algn="tl">
                            <a:srgbClr val="000000"/>
                          </a:outerShdw>
                        </a:effectLst>
                        <a:latin typeface="Trebuchet MS" pitchFamily="34" charset="0"/>
                      </a:endParaRPr>
                    </a:p>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r>
                        <a:rPr kumimoji="0" lang="en-US" sz="2000" b="0" i="0" u="none" strike="noStrike" cap="none" normalizeH="0" baseline="0">
                          <a:ln>
                            <a:noFill/>
                          </a:ln>
                          <a:solidFill>
                            <a:srgbClr val="FFFF00"/>
                          </a:solidFill>
                          <a:effectLst>
                            <a:outerShdw blurRad="38100" dist="38100" dir="2700000" algn="tl">
                              <a:srgbClr val="000000"/>
                            </a:outerShdw>
                          </a:effectLst>
                          <a:latin typeface="Trebuchet MS" pitchFamily="34" charset="0"/>
                        </a:rPr>
                        <a:t>MAIN AIMS</a:t>
                      </a:r>
                    </a:p>
                    <a:p>
                      <a:pPr marL="0" marR="0" lvl="0" indent="0" algn="l" defTabSz="914400" rtl="0" eaLnBrk="1" fontAlgn="base" latinLnBrk="0" hangingPunct="1">
                        <a:lnSpc>
                          <a:spcPct val="100000"/>
                        </a:lnSpc>
                        <a:spcBef>
                          <a:spcPts val="800"/>
                        </a:spcBef>
                        <a:spcAft>
                          <a:spcPct val="0"/>
                        </a:spcAft>
                        <a:buClr>
                          <a:srgbClr val="FF0000"/>
                        </a:buClr>
                        <a:buSzPct val="100000"/>
                        <a:buFont typeface="Wingdings" pitchFamily="2" charset="2"/>
                        <a:buChar char="ü"/>
                        <a:tabLst/>
                      </a:pPr>
                      <a:r>
                        <a:rPr kumimoji="0" lang="en-US" sz="2000" b="0" i="0" u="none" strike="noStrike" cap="none" normalizeH="0" baseline="0">
                          <a:ln>
                            <a:noFill/>
                          </a:ln>
                          <a:solidFill>
                            <a:srgbClr val="000000"/>
                          </a:solidFill>
                          <a:effectLst>
                            <a:outerShdw blurRad="38100" dist="38100" dir="2700000" algn="tl">
                              <a:srgbClr val="FFFFFF"/>
                            </a:outerShdw>
                          </a:effectLst>
                          <a:latin typeface="Trebuchet MS" pitchFamily="34" charset="0"/>
                        </a:rPr>
                        <a:t>Encouraging the development of reliable, regular and economic air transport for travellers benefit</a:t>
                      </a:r>
                    </a:p>
                    <a:p>
                      <a:pPr marL="0" marR="0" lvl="0" indent="0" algn="l" defTabSz="914400" rtl="0" eaLnBrk="1" fontAlgn="base" latinLnBrk="0" hangingPunct="1">
                        <a:lnSpc>
                          <a:spcPct val="100000"/>
                        </a:lnSpc>
                        <a:spcBef>
                          <a:spcPts val="800"/>
                        </a:spcBef>
                        <a:spcAft>
                          <a:spcPct val="0"/>
                        </a:spcAft>
                        <a:buClr>
                          <a:srgbClr val="FF0000"/>
                        </a:buClr>
                        <a:buSzPct val="100000"/>
                        <a:buFont typeface="Wingdings" pitchFamily="2" charset="2"/>
                        <a:buChar char="ü"/>
                        <a:tabLst/>
                      </a:pPr>
                      <a:r>
                        <a:rPr kumimoji="0" lang="en-US" sz="2000" b="0" i="0" u="none" strike="noStrike" cap="none" normalizeH="0" baseline="0">
                          <a:ln>
                            <a:noFill/>
                          </a:ln>
                          <a:solidFill>
                            <a:srgbClr val="000000"/>
                          </a:solidFill>
                          <a:effectLst>
                            <a:outerShdw blurRad="38100" dist="38100" dir="2700000" algn="tl">
                              <a:srgbClr val="FFFFFF"/>
                            </a:outerShdw>
                          </a:effectLst>
                          <a:latin typeface="Trebuchet MS" pitchFamily="34" charset="0"/>
                        </a:rPr>
                        <a:t>To foster air travel and study the problems </a:t>
                      </a:r>
                    </a:p>
                    <a:p>
                      <a:pPr marL="0" marR="0" lvl="0" indent="0" algn="l" defTabSz="914400" rtl="0" eaLnBrk="1" fontAlgn="base" latinLnBrk="0" hangingPunct="1">
                        <a:lnSpc>
                          <a:spcPct val="100000"/>
                        </a:lnSpc>
                        <a:spcBef>
                          <a:spcPts val="800"/>
                        </a:spcBef>
                        <a:spcAft>
                          <a:spcPct val="0"/>
                        </a:spcAft>
                        <a:buClr>
                          <a:srgbClr val="FF0000"/>
                        </a:buClr>
                        <a:buSzPct val="100000"/>
                        <a:buFont typeface="Wingdings" pitchFamily="2" charset="2"/>
                        <a:buChar char="ü"/>
                        <a:tabLst/>
                      </a:pPr>
                      <a:r>
                        <a:rPr kumimoji="0" lang="en-US" sz="2000" b="0" i="0" u="none" strike="noStrike" cap="none" normalizeH="0" baseline="0">
                          <a:ln>
                            <a:noFill/>
                          </a:ln>
                          <a:solidFill>
                            <a:srgbClr val="000000"/>
                          </a:solidFill>
                          <a:effectLst>
                            <a:outerShdw blurRad="38100" dist="38100" dir="2700000" algn="tl">
                              <a:srgbClr val="FFFFFF"/>
                            </a:outerShdw>
                          </a:effectLst>
                          <a:latin typeface="Trebuchet MS" pitchFamily="34" charset="0"/>
                        </a:rPr>
                        <a:t>To research the problems and issues related to the industry</a:t>
                      </a:r>
                    </a:p>
                    <a:p>
                      <a:pPr marL="0" marR="0" lvl="0" indent="0" algn="l" defTabSz="914400" rtl="0" eaLnBrk="1" fontAlgn="base" latinLnBrk="0" hangingPunct="1">
                        <a:lnSpc>
                          <a:spcPct val="100000"/>
                        </a:lnSpc>
                        <a:spcBef>
                          <a:spcPts val="800"/>
                        </a:spcBef>
                        <a:spcAft>
                          <a:spcPct val="0"/>
                        </a:spcAft>
                        <a:buClr>
                          <a:srgbClr val="FF0000"/>
                        </a:buClr>
                        <a:buSzPct val="100000"/>
                        <a:buFont typeface="Wingdings" pitchFamily="2" charset="2"/>
                        <a:buChar char="ü"/>
                        <a:tabLst/>
                      </a:pPr>
                      <a:endParaRPr kumimoji="0" lang="en-GB" sz="2300" b="0" i="0" u="none" strike="noStrike" cap="none" normalizeH="0" baseline="0">
                        <a:ln>
                          <a:noFill/>
                        </a:ln>
                        <a:solidFill>
                          <a:srgbClr val="FF0000"/>
                        </a:solidFill>
                        <a:effectLst>
                          <a:outerShdw blurRad="38100" dist="38100" dir="2700000" algn="tl">
                            <a:srgbClr val="000000"/>
                          </a:outerShdw>
                        </a:effectLst>
                        <a:latin typeface="Trebuchet MS"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extLst>
                  <a:ext uri="{0D108BD9-81ED-4DB2-BD59-A6C34878D82A}">
                    <a16:rowId xmlns="" xmlns:a16="http://schemas.microsoft.com/office/drawing/2014/main" val="10001"/>
                  </a:ext>
                </a:extLst>
              </a:tr>
            </a:tbl>
          </a:graphicData>
        </a:graphic>
      </p:graphicFrame>
      <p:sp>
        <p:nvSpPr>
          <p:cNvPr id="5" name="Slide Number Placeholder 4"/>
          <p:cNvSpPr txBox="1">
            <a:spLocks noGrp="1"/>
          </p:cNvSpPr>
          <p:nvPr/>
        </p:nvSpPr>
        <p:spPr>
          <a:xfrm>
            <a:off x="7010400" y="6858000"/>
            <a:ext cx="2133600" cy="365125"/>
          </a:xfrm>
          <a:prstGeom prst="rect">
            <a:avLst/>
          </a:prstGeom>
          <a:noFill/>
        </p:spPr>
        <p:txBody>
          <a:bodyPr anchor="ctr"/>
          <a:lstStyle/>
          <a:p>
            <a:pPr algn="r">
              <a:defRPr/>
            </a:pPr>
            <a:fld id="{BA295CDC-ED0A-408E-9D2D-B22C16E66513}" type="slidenum">
              <a:rPr lang="en-GB" sz="1200">
                <a:solidFill>
                  <a:schemeClr val="tx1">
                    <a:tint val="75000"/>
                  </a:schemeClr>
                </a:solidFill>
              </a:rPr>
              <a:pPr algn="r">
                <a:defRPr/>
              </a:pPr>
              <a:t>42</a:t>
            </a:fld>
            <a:endParaRPr lang="en-GB" sz="1200">
              <a:solidFill>
                <a:schemeClr val="tx1">
                  <a:tint val="75000"/>
                </a:schemeClr>
              </a:solidFill>
            </a:endParaRPr>
          </a:p>
        </p:txBody>
      </p:sp>
      <p:pic>
        <p:nvPicPr>
          <p:cNvPr id="14357" name="Picture 5"/>
          <p:cNvPicPr>
            <a:picLocks noChangeAspect="1" noChangeArrowheads="1"/>
          </p:cNvPicPr>
          <p:nvPr/>
        </p:nvPicPr>
        <p:blipFill>
          <a:blip r:embed="rId4"/>
          <a:srcRect b="19511"/>
          <a:stretch>
            <a:fillRect/>
          </a:stretch>
        </p:blipFill>
        <p:spPr bwMode="auto">
          <a:xfrm>
            <a:off x="3" y="2781300"/>
            <a:ext cx="1978025" cy="1447800"/>
          </a:xfrm>
          <a:prstGeom prst="rect">
            <a:avLst/>
          </a:prstGeom>
          <a:noFill/>
          <a:ln w="9525">
            <a:noFill/>
            <a:miter lim="800000"/>
            <a:headEnd/>
            <a:tailEnd/>
          </a:ln>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itle 1"/>
          <p:cNvSpPr>
            <a:spLocks noGrp="1"/>
          </p:cNvSpPr>
          <p:nvPr>
            <p:ph type="title" idx="4294967295"/>
          </p:nvPr>
        </p:nvSpPr>
        <p:spPr>
          <a:xfrm>
            <a:off x="3" y="128589"/>
            <a:ext cx="8226425" cy="563563"/>
          </a:xfrm>
        </p:spPr>
        <p:txBody>
          <a:bodyPr vert="horz" lIns="91440" tIns="45720" rIns="91440" bIns="45720" rtlCol="0" anchor="ctr">
            <a:normAutofit fontScale="90000"/>
          </a:bodyPr>
          <a:lstStyle/>
          <a:p>
            <a:pPr eaLnBrk="1" hangingPunct="1">
              <a:defRPr/>
            </a:pPr>
            <a:r>
              <a:rPr lang="en-GB" sz="3200" dirty="0">
                <a:solidFill>
                  <a:srgbClr val="C00000"/>
                </a:solidFill>
              </a:rPr>
              <a:t>5.5 INTERNATIONAL ORGANISATIONS</a:t>
            </a:r>
          </a:p>
        </p:txBody>
      </p:sp>
      <p:graphicFrame>
        <p:nvGraphicFramePr>
          <p:cNvPr id="104481" name="Group 33"/>
          <p:cNvGraphicFramePr>
            <a:graphicFrameLocks noGrp="1"/>
          </p:cNvGraphicFramePr>
          <p:nvPr>
            <p:ph idx="4294967295"/>
          </p:nvPr>
        </p:nvGraphicFramePr>
        <p:xfrm>
          <a:off x="0" y="692153"/>
          <a:ext cx="9144000" cy="6165852"/>
        </p:xfrm>
        <a:graphic>
          <a:graphicData uri="http://schemas.openxmlformats.org/drawingml/2006/table">
            <a:tbl>
              <a:tblPr/>
              <a:tblGrid>
                <a:gridCol w="2287588">
                  <a:extLst>
                    <a:ext uri="{9D8B030D-6E8A-4147-A177-3AD203B41FA5}">
                      <a16:colId xmlns="" xmlns:a16="http://schemas.microsoft.com/office/drawing/2014/main" val="20000"/>
                    </a:ext>
                  </a:extLst>
                </a:gridCol>
                <a:gridCol w="1311275">
                  <a:extLst>
                    <a:ext uri="{9D8B030D-6E8A-4147-A177-3AD203B41FA5}">
                      <a16:colId xmlns="" xmlns:a16="http://schemas.microsoft.com/office/drawing/2014/main" val="20001"/>
                    </a:ext>
                  </a:extLst>
                </a:gridCol>
                <a:gridCol w="3260725">
                  <a:extLst>
                    <a:ext uri="{9D8B030D-6E8A-4147-A177-3AD203B41FA5}">
                      <a16:colId xmlns="" xmlns:a16="http://schemas.microsoft.com/office/drawing/2014/main" val="20002"/>
                    </a:ext>
                  </a:extLst>
                </a:gridCol>
                <a:gridCol w="2284412">
                  <a:extLst>
                    <a:ext uri="{9D8B030D-6E8A-4147-A177-3AD203B41FA5}">
                      <a16:colId xmlns="" xmlns:a16="http://schemas.microsoft.com/office/drawing/2014/main" val="20003"/>
                    </a:ext>
                  </a:extLst>
                </a:gridCol>
              </a:tblGrid>
              <a:tr h="903288">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r>
                        <a:rPr kumimoji="0" lang="en-GB" sz="2400" b="1" i="0" u="none" strike="noStrike" cap="none" normalizeH="0" baseline="0">
                          <a:ln>
                            <a:noFill/>
                          </a:ln>
                          <a:solidFill>
                            <a:srgbClr val="000000"/>
                          </a:solidFill>
                          <a:effectLst>
                            <a:outerShdw blurRad="38100" dist="38100" dir="2700000" algn="tl">
                              <a:srgbClr val="FFFFFF"/>
                            </a:outerShdw>
                          </a:effectLst>
                          <a:latin typeface="Trebuchet MS" pitchFamily="34" charset="0"/>
                          <a:cs typeface="Arial" charset="0"/>
                        </a:rPr>
                        <a:t>Name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r>
                        <a:rPr kumimoji="0" lang="en-GB" sz="2400" b="1" i="0" u="none" strike="noStrike" cap="none" normalizeH="0" baseline="0">
                          <a:ln>
                            <a:noFill/>
                          </a:ln>
                          <a:solidFill>
                            <a:srgbClr val="000000"/>
                          </a:solidFill>
                          <a:effectLst>
                            <a:outerShdw blurRad="38100" dist="38100" dir="2700000" algn="tl">
                              <a:srgbClr val="FFFFFF"/>
                            </a:outerShdw>
                          </a:effectLst>
                          <a:latin typeface="Trebuchet MS" pitchFamily="34" charset="0"/>
                          <a:cs typeface="Arial" charset="0"/>
                        </a:rPr>
                        <a:t>Abb.</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r>
                        <a:rPr kumimoji="0" lang="en-GB" sz="2400" b="1" i="0" u="none" strike="noStrike" cap="none" normalizeH="0" baseline="0">
                          <a:ln>
                            <a:noFill/>
                          </a:ln>
                          <a:solidFill>
                            <a:srgbClr val="000000"/>
                          </a:solidFill>
                          <a:effectLst>
                            <a:outerShdw blurRad="38100" dist="38100" dir="2700000" algn="tl">
                              <a:srgbClr val="FFFFFF"/>
                            </a:outerShdw>
                          </a:effectLst>
                          <a:latin typeface="Trebuchet MS" pitchFamily="34" charset="0"/>
                          <a:cs typeface="Arial" charset="0"/>
                        </a:rPr>
                        <a:t>Description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r>
                        <a:rPr kumimoji="0" lang="en-GB" sz="2400" b="1" i="0" u="none" strike="noStrike" cap="none" normalizeH="0" baseline="0">
                          <a:ln>
                            <a:noFill/>
                          </a:ln>
                          <a:solidFill>
                            <a:srgbClr val="000000"/>
                          </a:solidFill>
                          <a:effectLst>
                            <a:outerShdw blurRad="38100" dist="38100" dir="2700000" algn="tl">
                              <a:srgbClr val="FFFFFF"/>
                            </a:outerShdw>
                          </a:effectLst>
                          <a:latin typeface="Trebuchet MS" pitchFamily="34" charset="0"/>
                          <a:cs typeface="Arial" charset="0"/>
                        </a:rPr>
                        <a:t>Website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7E4BD"/>
                    </a:solidFill>
                  </a:tcPr>
                </a:tc>
                <a:extLst>
                  <a:ext uri="{0D108BD9-81ED-4DB2-BD59-A6C34878D82A}">
                    <a16:rowId xmlns="" xmlns:a16="http://schemas.microsoft.com/office/drawing/2014/main" val="10000"/>
                  </a:ext>
                </a:extLst>
              </a:tr>
              <a:tr h="2190751">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r>
                        <a:rPr kumimoji="0" lang="en-GB" sz="2400" b="0" i="0" u="none" strike="noStrike" cap="none" normalizeH="0" baseline="0">
                          <a:ln>
                            <a:noFill/>
                          </a:ln>
                          <a:solidFill>
                            <a:srgbClr val="000000"/>
                          </a:solidFill>
                          <a:effectLst>
                            <a:outerShdw blurRad="38100" dist="38100" dir="2700000" algn="tl">
                              <a:srgbClr val="FFFFFF"/>
                            </a:outerShdw>
                          </a:effectLst>
                          <a:latin typeface="Trebuchet MS" pitchFamily="34" charset="0"/>
                          <a:cs typeface="Arial" charset="0"/>
                        </a:rPr>
                        <a:t>United Federation of Travel Agents’ Associations</a:t>
                      </a:r>
                    </a:p>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endParaRPr kumimoji="0" lang="en-GB" sz="2400" b="0" i="0" u="none" strike="noStrike" cap="none" normalizeH="0" baseline="0">
                        <a:ln>
                          <a:noFill/>
                        </a:ln>
                        <a:solidFill>
                          <a:srgbClr val="000000"/>
                        </a:solidFill>
                        <a:effectLst>
                          <a:outerShdw blurRad="38100" dist="38100" dir="2700000" algn="tl">
                            <a:srgbClr val="FFFFFF"/>
                          </a:outerShdw>
                        </a:effectLst>
                        <a:latin typeface="Trebuchet MS"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r>
                        <a:rPr kumimoji="0" lang="en-GB" sz="2400" b="0" i="0" u="none" strike="noStrike" cap="none" normalizeH="0" baseline="0">
                          <a:ln>
                            <a:noFill/>
                          </a:ln>
                          <a:solidFill>
                            <a:srgbClr val="000000"/>
                          </a:solidFill>
                          <a:effectLst>
                            <a:outerShdw blurRad="38100" dist="38100" dir="2700000" algn="tl">
                              <a:srgbClr val="FFFFFF"/>
                            </a:outerShdw>
                          </a:effectLst>
                          <a:latin typeface="Trebuchet MS" pitchFamily="34" charset="0"/>
                          <a:cs typeface="Arial" charset="0"/>
                        </a:rPr>
                        <a:t>UFTAA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r>
                        <a:rPr kumimoji="0" lang="en-GB" sz="2400" b="0" i="0" u="none" strike="noStrike" cap="none" normalizeH="0" baseline="0">
                          <a:ln>
                            <a:noFill/>
                          </a:ln>
                          <a:solidFill>
                            <a:srgbClr val="000000"/>
                          </a:solidFill>
                          <a:effectLst>
                            <a:outerShdw blurRad="38100" dist="38100" dir="2700000" algn="tl">
                              <a:srgbClr val="FFFFFF"/>
                            </a:outerShdw>
                          </a:effectLst>
                          <a:latin typeface="Trebuchet MS" pitchFamily="34" charset="0"/>
                          <a:cs typeface="Arial" charset="0"/>
                        </a:rPr>
                        <a:t>International forum, protecting  tour operators, agencies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r>
                        <a:rPr kumimoji="0" lang="en-GB" sz="2300" b="0" i="0" u="none" strike="noStrike" cap="none" normalizeH="0" baseline="0">
                          <a:ln>
                            <a:noFill/>
                          </a:ln>
                          <a:solidFill>
                            <a:srgbClr val="FF0000"/>
                          </a:solidFill>
                          <a:effectLst>
                            <a:outerShdw blurRad="38100" dist="38100" dir="2700000" algn="tl">
                              <a:srgbClr val="000000"/>
                            </a:outerShdw>
                          </a:effectLst>
                          <a:latin typeface="Trebuchet MS" pitchFamily="34" charset="0"/>
                          <a:cs typeface="Arial" charset="0"/>
                        </a:rPr>
                        <a:t>www.uftaa.org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extLst>
                  <a:ext uri="{0D108BD9-81ED-4DB2-BD59-A6C34878D82A}">
                    <a16:rowId xmlns="" xmlns:a16="http://schemas.microsoft.com/office/drawing/2014/main" val="10001"/>
                  </a:ext>
                </a:extLst>
              </a:tr>
              <a:tr h="3071813">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endParaRPr kumimoji="0" lang="en-US" sz="2400" b="0" i="0" u="none" strike="noStrike" cap="none" normalizeH="0" baseline="0">
                        <a:ln>
                          <a:noFill/>
                        </a:ln>
                        <a:solidFill>
                          <a:srgbClr val="000000"/>
                        </a:solidFill>
                        <a:effectLst>
                          <a:outerShdw blurRad="38100" dist="38100" dir="2700000" algn="tl">
                            <a:srgbClr val="FFFFFF"/>
                          </a:outerShdw>
                        </a:effectLst>
                        <a:latin typeface="Trebuchet MS"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endParaRPr kumimoji="0" lang="en-US" sz="2400" b="0" i="0" u="none" strike="noStrike" cap="none" normalizeH="0" baseline="0">
                        <a:ln>
                          <a:noFill/>
                        </a:ln>
                        <a:solidFill>
                          <a:srgbClr val="000000"/>
                        </a:solidFill>
                        <a:effectLst>
                          <a:outerShdw blurRad="38100" dist="38100" dir="2700000" algn="tl">
                            <a:srgbClr val="FFFFFF"/>
                          </a:outerShdw>
                        </a:effectLst>
                        <a:latin typeface="Trebuchet MS"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en-US" sz="2400" b="0" i="0" u="none" strike="noStrike" cap="none" normalizeH="0" baseline="0">
                          <a:ln>
                            <a:noFill/>
                          </a:ln>
                          <a:solidFill>
                            <a:srgbClr val="FFFF00"/>
                          </a:solidFill>
                          <a:effectLst>
                            <a:outerShdw blurRad="38100" dist="38100" dir="2700000" algn="tl">
                              <a:srgbClr val="000000"/>
                            </a:outerShdw>
                          </a:effectLst>
                          <a:latin typeface="Trebuchet MS" pitchFamily="34" charset="0"/>
                        </a:rPr>
                        <a:t>AIMS</a:t>
                      </a:r>
                    </a:p>
                    <a:p>
                      <a:pPr marL="0" marR="0" lvl="0" indent="0" algn="l" defTabSz="914400"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en-US" sz="2400" b="0" i="0" u="none" strike="noStrike" cap="none" normalizeH="0" baseline="0">
                          <a:ln>
                            <a:noFill/>
                          </a:ln>
                          <a:solidFill>
                            <a:srgbClr val="000000"/>
                          </a:solidFill>
                          <a:effectLst>
                            <a:outerShdw blurRad="38100" dist="38100" dir="2700000" algn="tl">
                              <a:srgbClr val="FFFFFF"/>
                            </a:outerShdw>
                          </a:effectLst>
                          <a:latin typeface="Trebuchet MS" pitchFamily="34" charset="0"/>
                        </a:rPr>
                        <a:t>Representing the travel agency industry and travel agents</a:t>
                      </a:r>
                    </a:p>
                    <a:p>
                      <a:pPr marL="0" marR="0" lvl="0" indent="0" algn="l" defTabSz="914400"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en-US" sz="2400" b="0" i="0" u="none" strike="noStrike" cap="none" normalizeH="0" baseline="0">
                          <a:ln>
                            <a:noFill/>
                          </a:ln>
                          <a:solidFill>
                            <a:srgbClr val="000000"/>
                          </a:solidFill>
                          <a:effectLst>
                            <a:outerShdw blurRad="38100" dist="38100" dir="2700000" algn="tl">
                              <a:srgbClr val="FFFFFF"/>
                            </a:outerShdw>
                          </a:effectLst>
                          <a:latin typeface="Trebuchet MS" pitchFamily="34" charset="0"/>
                        </a:rPr>
                        <a:t> in different forums and negotiates on their behalf</a:t>
                      </a:r>
                      <a:endParaRPr kumimoji="0" lang="en-GB" sz="2400" b="0" i="0" u="none" strike="noStrike" cap="none" normalizeH="0" baseline="0">
                        <a:ln>
                          <a:noFill/>
                        </a:ln>
                        <a:solidFill>
                          <a:srgbClr val="000000"/>
                        </a:solidFill>
                        <a:effectLst>
                          <a:outerShdw blurRad="38100" dist="38100" dir="2700000" algn="tl">
                            <a:srgbClr val="FFFFFF"/>
                          </a:outerShdw>
                        </a:effectLst>
                        <a:latin typeface="Trebuchet MS"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endParaRPr kumimoji="0" lang="en-GB" sz="2300" b="0" i="0" u="none" strike="noStrike" cap="none" normalizeH="0" baseline="0">
                        <a:ln>
                          <a:noFill/>
                        </a:ln>
                        <a:solidFill>
                          <a:srgbClr val="FF0000"/>
                        </a:solidFill>
                        <a:effectLst>
                          <a:outerShdw blurRad="38100" dist="38100" dir="2700000" algn="tl">
                            <a:srgbClr val="000000"/>
                          </a:outerShdw>
                        </a:effectLst>
                        <a:latin typeface="Trebuchet MS" pitchFamily="34" charset="0"/>
                        <a:cs typeface="Arial" charset="0"/>
                      </a:endParaRPr>
                    </a:p>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endParaRPr kumimoji="0" lang="en-GB" sz="2300" b="0" i="0" u="none" strike="noStrike" cap="none" normalizeH="0" baseline="0">
                        <a:ln>
                          <a:noFill/>
                        </a:ln>
                        <a:solidFill>
                          <a:srgbClr val="FF0000"/>
                        </a:solidFill>
                        <a:effectLst>
                          <a:outerShdw blurRad="38100" dist="38100" dir="2700000" algn="tl">
                            <a:srgbClr val="000000"/>
                          </a:outerShdw>
                        </a:effectLst>
                        <a:latin typeface="Trebuchet MS"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extLst>
                  <a:ext uri="{0D108BD9-81ED-4DB2-BD59-A6C34878D82A}">
                    <a16:rowId xmlns="" xmlns:a16="http://schemas.microsoft.com/office/drawing/2014/main" val="10002"/>
                  </a:ext>
                </a:extLst>
              </a:tr>
            </a:tbl>
          </a:graphicData>
        </a:graphic>
      </p:graphicFrame>
      <p:sp>
        <p:nvSpPr>
          <p:cNvPr id="5" name="Slide Number Placeholder 4"/>
          <p:cNvSpPr txBox="1">
            <a:spLocks noGrp="1"/>
          </p:cNvSpPr>
          <p:nvPr/>
        </p:nvSpPr>
        <p:spPr>
          <a:xfrm>
            <a:off x="6553200" y="6356353"/>
            <a:ext cx="2133600" cy="365125"/>
          </a:xfrm>
          <a:prstGeom prst="rect">
            <a:avLst/>
          </a:prstGeom>
          <a:noFill/>
        </p:spPr>
        <p:txBody>
          <a:bodyPr anchor="ctr"/>
          <a:lstStyle/>
          <a:p>
            <a:pPr algn="r">
              <a:defRPr/>
            </a:pPr>
            <a:fld id="{6399CACC-3D1F-4461-81BB-7E3AE1911854}" type="slidenum">
              <a:rPr lang="en-GB" sz="1200">
                <a:solidFill>
                  <a:schemeClr val="tx1">
                    <a:tint val="75000"/>
                  </a:schemeClr>
                </a:solidFill>
              </a:rPr>
              <a:pPr algn="r">
                <a:defRPr/>
              </a:pPr>
              <a:t>43</a:t>
            </a:fld>
            <a:endParaRPr lang="en-GB" sz="1200">
              <a:solidFill>
                <a:schemeClr val="tx1">
                  <a:tint val="75000"/>
                </a:schemeClr>
              </a:solidFill>
            </a:endParaRPr>
          </a:p>
        </p:txBody>
      </p:sp>
      <p:pic>
        <p:nvPicPr>
          <p:cNvPr id="15386" name="Picture 4"/>
          <p:cNvPicPr>
            <a:picLocks noChangeAspect="1" noChangeArrowheads="1"/>
          </p:cNvPicPr>
          <p:nvPr/>
        </p:nvPicPr>
        <p:blipFill>
          <a:blip r:embed="rId3"/>
          <a:srcRect/>
          <a:stretch>
            <a:fillRect/>
          </a:stretch>
        </p:blipFill>
        <p:spPr bwMode="auto">
          <a:xfrm>
            <a:off x="6948489" y="2133600"/>
            <a:ext cx="1757363" cy="1524000"/>
          </a:xfrm>
          <a:prstGeom prst="rect">
            <a:avLst/>
          </a:prstGeom>
          <a:noFill/>
          <a:ln w="9525">
            <a:noFill/>
            <a:miter lim="800000"/>
            <a:headEnd/>
            <a:tailEnd/>
          </a:ln>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762001" y="1066800"/>
            <a:ext cx="8382000" cy="5791200"/>
          </a:xfrm>
          <a:prstGeom prst="rect">
            <a:avLst/>
          </a:prstGeom>
          <a:noFill/>
          <a:ln w="9525">
            <a:noFill/>
            <a:round/>
            <a:headEnd/>
            <a:tailEnd/>
          </a:ln>
          <a:effectLst/>
        </p:spPr>
        <p:txBody>
          <a:bodyPr lIns="90000" tIns="46800" rIns="90000" bIns="46800"/>
          <a:lstStyle/>
          <a:p>
            <a:pPr marL="457189" indent="-457189">
              <a:buFont typeface="Wingdings" panose="05000000000000000000" pitchFamily="2" charset="2"/>
              <a:buChar char="Ø"/>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r>
              <a:rPr lang="en-US" sz="2800" dirty="0">
                <a:effectLst>
                  <a:outerShdw blurRad="38100" dist="38100" dir="2700000" algn="tl">
                    <a:srgbClr val="C0C0C0"/>
                  </a:outerShdw>
                </a:effectLst>
                <a:latin typeface="Trebuchet MS" pitchFamily="34" charset="0"/>
              </a:rPr>
              <a:t>IFTO	 -  International Federation of Tour Operators (Represents national tour operators associations)</a:t>
            </a:r>
          </a:p>
          <a:p>
            <a:pPr marL="457189" indent="-457189">
              <a:buFont typeface="Wingdings" panose="05000000000000000000" pitchFamily="2" charset="2"/>
              <a:buChar char="Ø"/>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r>
              <a:rPr lang="en-US" sz="2800" dirty="0">
                <a:effectLst>
                  <a:outerShdw blurRad="38100" dist="38100" dir="2700000" algn="tl">
                    <a:srgbClr val="C0C0C0"/>
                  </a:outerShdw>
                </a:effectLst>
                <a:latin typeface="Trebuchet MS" pitchFamily="34" charset="0"/>
              </a:rPr>
              <a:t>IYHF - 	International Youth Hostel Federation	(Represent national youth hostel federation)</a:t>
            </a:r>
          </a:p>
          <a:p>
            <a:pPr marL="457189" indent="-457189">
              <a:buFont typeface="Wingdings" panose="05000000000000000000" pitchFamily="2" charset="2"/>
              <a:buChar char="Ø"/>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r>
              <a:rPr lang="en-US" sz="2800" dirty="0">
                <a:effectLst>
                  <a:outerShdw blurRad="38100" dist="38100" dir="2700000" algn="tl">
                    <a:srgbClr val="C0C0C0"/>
                  </a:outerShdw>
                </a:effectLst>
                <a:latin typeface="Trebuchet MS" pitchFamily="34" charset="0"/>
              </a:rPr>
              <a:t>IHA - 	International Hotel Association</a:t>
            </a:r>
          </a:p>
          <a:p>
            <a:pPr>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r>
              <a:rPr lang="en-US" sz="2800" dirty="0">
                <a:effectLst>
                  <a:outerShdw blurRad="38100" dist="38100" dir="2700000" algn="tl">
                    <a:srgbClr val="C0C0C0"/>
                  </a:outerShdw>
                </a:effectLst>
                <a:latin typeface="Trebuchet MS" pitchFamily="34" charset="0"/>
              </a:rPr>
              <a:t>     (Represent the hotel and restaurant industry)</a:t>
            </a:r>
          </a:p>
          <a:p>
            <a:pPr marL="457189" indent="-457189">
              <a:buFont typeface="Wingdings" panose="05000000000000000000" pitchFamily="2" charset="2"/>
              <a:buChar char="Ø"/>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r>
              <a:rPr lang="en-US" sz="2800" dirty="0">
                <a:effectLst>
                  <a:outerShdw blurRad="38100" dist="38100" dir="2700000" algn="tl">
                    <a:srgbClr val="C0C0C0"/>
                  </a:outerShdw>
                </a:effectLst>
                <a:latin typeface="Trebuchet MS" pitchFamily="34" charset="0"/>
              </a:rPr>
              <a:t>IATM -  	International Association of Tour Managers</a:t>
            </a:r>
          </a:p>
          <a:p>
            <a:pPr marL="457189" indent="-457189">
              <a:buFont typeface="Wingdings" panose="05000000000000000000" pitchFamily="2" charset="2"/>
              <a:buChar char="Ø"/>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r>
              <a:rPr lang="en-US" sz="2800" dirty="0">
                <a:effectLst>
                  <a:outerShdw blurRad="38100" dist="38100" dir="2700000" algn="tl">
                    <a:srgbClr val="C0C0C0"/>
                  </a:outerShdw>
                </a:effectLst>
                <a:latin typeface="Trebuchet MS" pitchFamily="34" charset="0"/>
              </a:rPr>
              <a:t>PATA	 - Pacific Asia Travel Association</a:t>
            </a:r>
          </a:p>
        </p:txBody>
      </p:sp>
      <p:sp>
        <p:nvSpPr>
          <p:cNvPr id="2" name="Title 1"/>
          <p:cNvSpPr>
            <a:spLocks/>
          </p:cNvSpPr>
          <p:nvPr/>
        </p:nvSpPr>
        <p:spPr bwMode="auto">
          <a:xfrm>
            <a:off x="2339978" y="1"/>
            <a:ext cx="6804025" cy="908051"/>
          </a:xfrm>
          <a:prstGeom prst="rect">
            <a:avLst/>
          </a:prstGeom>
          <a:noFill/>
          <a:ln w="9525">
            <a:noFill/>
            <a:round/>
            <a:headEnd/>
            <a:tailEnd/>
          </a:ln>
          <a:effectLst/>
        </p:spPr>
        <p:txBody>
          <a:bodyPr anchor="ctr"/>
          <a:lstStyle/>
          <a:p>
            <a:pPr algn="l">
              <a:defRPr/>
            </a:pPr>
            <a:r>
              <a:rPr lang="en-GB" sz="3500" b="1" dirty="0">
                <a:solidFill>
                  <a:srgbClr val="C00000"/>
                </a:solidFill>
                <a:effectLst>
                  <a:outerShdw blurRad="38100" dist="38100" dir="2700000" algn="tl">
                    <a:srgbClr val="C0C0C0"/>
                  </a:outerShdw>
                </a:effectLst>
                <a:latin typeface="Rockwell" pitchFamily="18" charset="0"/>
              </a:rPr>
              <a:t>5.5 OTHER ORGANISATIONS</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ext Box 1"/>
          <p:cNvSpPr txBox="1">
            <a:spLocks noChangeArrowheads="1"/>
          </p:cNvSpPr>
          <p:nvPr/>
        </p:nvSpPr>
        <p:spPr bwMode="auto">
          <a:xfrm>
            <a:off x="914401" y="333375"/>
            <a:ext cx="7834312" cy="1008063"/>
          </a:xfrm>
          <a:prstGeom prst="rect">
            <a:avLst/>
          </a:prstGeom>
          <a:noFill/>
          <a:ln w="9525">
            <a:noFill/>
            <a:round/>
            <a:headEnd/>
            <a:tailEnd/>
          </a:ln>
          <a:effectLst/>
        </p:spPr>
        <p:txBody>
          <a:bodyPr lIns="90000" tIns="46800" rIns="90000" bIns="46800" anchor="ctr"/>
          <a:lstStyle/>
          <a:p>
            <a:pPr>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pPr>
            <a:r>
              <a:rPr lang="en-US" sz="2400" b="1" dirty="0">
                <a:solidFill>
                  <a:srgbClr val="C00000"/>
                </a:solidFill>
                <a:effectLst>
                  <a:outerShdw blurRad="38100" dist="38100" dir="2700000" algn="tl">
                    <a:srgbClr val="C0C0C0"/>
                  </a:outerShdw>
                </a:effectLst>
                <a:latin typeface="Rockwell" pitchFamily="18" charset="0"/>
              </a:rPr>
              <a:t>5.6 GOVERNMENT ORGANISATIONS IN INDIA</a:t>
            </a:r>
            <a:endParaRPr lang="fr-CA" sz="2400" b="1" dirty="0">
              <a:solidFill>
                <a:srgbClr val="C00000"/>
              </a:solidFill>
              <a:effectLst>
                <a:outerShdw blurRad="38100" dist="38100" dir="2700000" algn="tl">
                  <a:srgbClr val="C0C0C0"/>
                </a:outerShdw>
              </a:effectLst>
              <a:latin typeface="Rockwell" pitchFamily="18" charset="0"/>
            </a:endParaRPr>
          </a:p>
        </p:txBody>
      </p:sp>
      <p:sp>
        <p:nvSpPr>
          <p:cNvPr id="18436" name="Text Placeholder 4"/>
          <p:cNvSpPr>
            <a:spLocks/>
          </p:cNvSpPr>
          <p:nvPr/>
        </p:nvSpPr>
        <p:spPr bwMode="auto">
          <a:xfrm>
            <a:off x="684214" y="1485899"/>
            <a:ext cx="3455988" cy="800103"/>
          </a:xfrm>
          <a:prstGeom prst="rect">
            <a:avLst/>
          </a:prstGeom>
          <a:noFill/>
          <a:ln w="9525">
            <a:noFill/>
            <a:miter lim="800000"/>
            <a:headEnd/>
            <a:tailEnd/>
          </a:ln>
          <a:effectLst/>
        </p:spPr>
        <p:txBody>
          <a:bodyPr anchor="b"/>
          <a:lstStyle/>
          <a:p>
            <a:pPr>
              <a:spcBef>
                <a:spcPts val="800"/>
              </a:spcBef>
              <a:defRPr/>
            </a:pPr>
            <a:r>
              <a:rPr lang="en-US" sz="2800" b="1" dirty="0">
                <a:solidFill>
                  <a:srgbClr val="C00000"/>
                </a:solidFill>
                <a:effectLst>
                  <a:outerShdw blurRad="38100" dist="38100" dir="2700000" algn="tl">
                    <a:srgbClr val="C0C0C0"/>
                  </a:outerShdw>
                </a:effectLst>
                <a:latin typeface="Trebuchet MS" pitchFamily="34" charset="0"/>
              </a:rPr>
              <a:t>CENTRAL GOVERNMENT</a:t>
            </a:r>
          </a:p>
        </p:txBody>
      </p:sp>
      <p:sp>
        <p:nvSpPr>
          <p:cNvPr id="17412" name="Rectangle 6"/>
          <p:cNvSpPr>
            <a:spLocks noChangeArrowheads="1"/>
          </p:cNvSpPr>
          <p:nvPr/>
        </p:nvSpPr>
        <p:spPr bwMode="auto">
          <a:xfrm>
            <a:off x="395289" y="2636839"/>
            <a:ext cx="3600451" cy="3960812"/>
          </a:xfrm>
          <a:prstGeom prst="rect">
            <a:avLst/>
          </a:prstGeom>
          <a:solidFill>
            <a:srgbClr val="00B8FF"/>
          </a:solidFill>
          <a:ln w="9525">
            <a:solidFill>
              <a:schemeClr val="tx1"/>
            </a:solidFill>
            <a:miter lim="800000"/>
            <a:headEnd/>
            <a:tailEnd/>
          </a:ln>
        </p:spPr>
        <p:txBody>
          <a:bodyPr wrap="none" anchor="ctr"/>
          <a:lstStyle/>
          <a:p>
            <a:endParaRPr lang="en-US"/>
          </a:p>
        </p:txBody>
      </p:sp>
      <p:sp>
        <p:nvSpPr>
          <p:cNvPr id="17413" name="Text Box 7"/>
          <p:cNvSpPr txBox="1">
            <a:spLocks noChangeArrowheads="1"/>
          </p:cNvSpPr>
          <p:nvPr/>
        </p:nvSpPr>
        <p:spPr bwMode="auto">
          <a:xfrm>
            <a:off x="395289" y="2781301"/>
            <a:ext cx="3600451" cy="3785652"/>
          </a:xfrm>
          <a:prstGeom prst="rect">
            <a:avLst/>
          </a:prstGeom>
          <a:noFill/>
          <a:ln w="9525">
            <a:noFill/>
            <a:miter lim="800000"/>
            <a:headEnd/>
            <a:tailEnd/>
          </a:ln>
        </p:spPr>
        <p:txBody>
          <a:bodyPr>
            <a:spAutoFit/>
          </a:bodyPr>
          <a:lstStyle/>
          <a:p>
            <a:pPr algn="l">
              <a:buFont typeface="Wingdings" pitchFamily="2" charset="2"/>
              <a:buChar char="Ø"/>
            </a:pPr>
            <a:r>
              <a:rPr lang="en-US" sz="2400">
                <a:latin typeface="Trebuchet MS" pitchFamily="34" charset="0"/>
              </a:rPr>
              <a:t>Policy planning</a:t>
            </a:r>
          </a:p>
          <a:p>
            <a:pPr algn="l">
              <a:buFont typeface="Wingdings" pitchFamily="2" charset="2"/>
              <a:buChar char="Ø"/>
            </a:pPr>
            <a:r>
              <a:rPr lang="en-US" sz="2400">
                <a:latin typeface="Trebuchet MS" pitchFamily="34" charset="0"/>
              </a:rPr>
              <a:t>Collection of tourism related data</a:t>
            </a:r>
          </a:p>
          <a:p>
            <a:pPr algn="l">
              <a:buFont typeface="Wingdings" pitchFamily="2" charset="2"/>
              <a:buChar char="Ø"/>
            </a:pPr>
            <a:r>
              <a:rPr lang="en-US" sz="2400">
                <a:latin typeface="Trebuchet MS" pitchFamily="34" charset="0"/>
              </a:rPr>
              <a:t>Attend enquiries related to tourism</a:t>
            </a:r>
          </a:p>
          <a:p>
            <a:pPr algn="l">
              <a:buFont typeface="Wingdings" pitchFamily="2" charset="2"/>
              <a:buChar char="Ø"/>
            </a:pPr>
            <a:r>
              <a:rPr lang="en-US" sz="2400">
                <a:latin typeface="Trebuchet MS" pitchFamily="34" charset="0"/>
              </a:rPr>
              <a:t>Publicise India as a destination</a:t>
            </a:r>
          </a:p>
          <a:p>
            <a:pPr algn="l">
              <a:buFont typeface="Wingdings" pitchFamily="2" charset="2"/>
              <a:buChar char="Ø"/>
            </a:pPr>
            <a:r>
              <a:rPr lang="en-US" sz="2400">
                <a:latin typeface="Trebuchet MS" pitchFamily="34" charset="0"/>
              </a:rPr>
              <a:t>Regulate the different segments of tourism industry</a:t>
            </a:r>
            <a:endParaRPr lang="en-IN" sz="2400">
              <a:latin typeface="Trebuchet MS" pitchFamily="34" charset="0"/>
            </a:endParaRPr>
          </a:p>
        </p:txBody>
      </p:sp>
      <p:sp>
        <p:nvSpPr>
          <p:cNvPr id="18440" name="Text Placeholder 5"/>
          <p:cNvSpPr>
            <a:spLocks/>
          </p:cNvSpPr>
          <p:nvPr/>
        </p:nvSpPr>
        <p:spPr bwMode="auto">
          <a:xfrm>
            <a:off x="4876802" y="1412875"/>
            <a:ext cx="4076700" cy="1046164"/>
          </a:xfrm>
          <a:prstGeom prst="rect">
            <a:avLst/>
          </a:prstGeom>
          <a:noFill/>
          <a:ln w="9525">
            <a:noFill/>
            <a:miter lim="800000"/>
            <a:headEnd/>
            <a:tailEnd/>
          </a:ln>
          <a:effectLst/>
        </p:spPr>
        <p:txBody>
          <a:bodyPr anchor="b"/>
          <a:lstStyle/>
          <a:p>
            <a:pPr>
              <a:spcBef>
                <a:spcPct val="20000"/>
              </a:spcBef>
              <a:defRPr/>
            </a:pPr>
            <a:r>
              <a:rPr lang="en-US" sz="2800" b="1" dirty="0">
                <a:solidFill>
                  <a:srgbClr val="C00000"/>
                </a:solidFill>
                <a:effectLst>
                  <a:outerShdw blurRad="38100" dist="38100" dir="2700000" algn="tl">
                    <a:srgbClr val="C0C0C0"/>
                  </a:outerShdw>
                </a:effectLst>
                <a:latin typeface="Trebuchet MS" pitchFamily="34" charset="0"/>
              </a:rPr>
              <a:t>STATE GOVERNMENT/ UT</a:t>
            </a:r>
          </a:p>
        </p:txBody>
      </p:sp>
      <p:sp>
        <p:nvSpPr>
          <p:cNvPr id="17415" name="Rectangle 9"/>
          <p:cNvSpPr>
            <a:spLocks noChangeArrowheads="1"/>
          </p:cNvSpPr>
          <p:nvPr/>
        </p:nvSpPr>
        <p:spPr bwMode="auto">
          <a:xfrm>
            <a:off x="5003803" y="2565403"/>
            <a:ext cx="3889375" cy="3959225"/>
          </a:xfrm>
          <a:prstGeom prst="rect">
            <a:avLst/>
          </a:prstGeom>
          <a:solidFill>
            <a:srgbClr val="00B8FF"/>
          </a:solidFill>
          <a:ln w="9525">
            <a:solidFill>
              <a:schemeClr val="tx1"/>
            </a:solidFill>
            <a:miter lim="800000"/>
            <a:headEnd/>
            <a:tailEnd/>
          </a:ln>
        </p:spPr>
        <p:txBody>
          <a:bodyPr wrap="none" anchor="ctr"/>
          <a:lstStyle/>
          <a:p>
            <a:endParaRPr lang="en-US"/>
          </a:p>
        </p:txBody>
      </p:sp>
      <p:sp>
        <p:nvSpPr>
          <p:cNvPr id="18442" name="Text Box 10"/>
          <p:cNvSpPr txBox="1">
            <a:spLocks noChangeArrowheads="1"/>
          </p:cNvSpPr>
          <p:nvPr/>
        </p:nvSpPr>
        <p:spPr bwMode="auto">
          <a:xfrm>
            <a:off x="5148264" y="2636837"/>
            <a:ext cx="3600451" cy="3416320"/>
          </a:xfrm>
          <a:prstGeom prst="rect">
            <a:avLst/>
          </a:prstGeom>
          <a:noFill/>
          <a:ln w="9525">
            <a:noFill/>
            <a:miter lim="800000"/>
            <a:headEnd/>
            <a:tailEnd/>
          </a:ln>
          <a:effectLst/>
        </p:spPr>
        <p:txBody>
          <a:bodyPr>
            <a:spAutoFit/>
          </a:bodyPr>
          <a:lstStyle/>
          <a:p>
            <a:pPr algn="l">
              <a:buFont typeface="Wingdings" pitchFamily="2" charset="2"/>
              <a:buChar char="Ø"/>
              <a:defRPr/>
            </a:pPr>
            <a:r>
              <a:rPr lang="en-US" sz="2400">
                <a:effectLst>
                  <a:outerShdw blurRad="38100" dist="38100" dir="2700000" algn="tl">
                    <a:srgbClr val="C0C0C0"/>
                  </a:outerShdw>
                </a:effectLst>
                <a:latin typeface="Trebuchet MS" pitchFamily="34" charset="0"/>
              </a:rPr>
              <a:t>Policy formation</a:t>
            </a:r>
          </a:p>
          <a:p>
            <a:pPr algn="l">
              <a:buFont typeface="Wingdings" pitchFamily="2" charset="2"/>
              <a:buChar char="Ø"/>
              <a:defRPr/>
            </a:pPr>
            <a:r>
              <a:rPr lang="en-US" sz="2400">
                <a:effectLst>
                  <a:outerShdw blurRad="38100" dist="38100" dir="2700000" algn="tl">
                    <a:srgbClr val="C0C0C0"/>
                  </a:outerShdw>
                </a:effectLst>
                <a:latin typeface="Trebuchet MS" pitchFamily="34" charset="0"/>
              </a:rPr>
              <a:t>Promotional activities</a:t>
            </a:r>
          </a:p>
          <a:p>
            <a:pPr algn="l">
              <a:buFont typeface="Wingdings" pitchFamily="2" charset="2"/>
              <a:buChar char="Ø"/>
              <a:defRPr/>
            </a:pPr>
            <a:r>
              <a:rPr lang="en-US" sz="2400">
                <a:effectLst>
                  <a:outerShdw blurRad="38100" dist="38100" dir="2700000" algn="tl">
                    <a:srgbClr val="C0C0C0"/>
                  </a:outerShdw>
                </a:effectLst>
                <a:latin typeface="Trebuchet MS" pitchFamily="34" charset="0"/>
              </a:rPr>
              <a:t>Destination development</a:t>
            </a:r>
          </a:p>
          <a:p>
            <a:pPr algn="l">
              <a:buFont typeface="Wingdings" pitchFamily="2" charset="2"/>
              <a:buChar char="Ø"/>
              <a:defRPr/>
            </a:pPr>
            <a:r>
              <a:rPr lang="en-US" sz="2400">
                <a:effectLst>
                  <a:outerShdw blurRad="38100" dist="38100" dir="2700000" algn="tl">
                    <a:srgbClr val="C0C0C0"/>
                  </a:outerShdw>
                </a:effectLst>
                <a:latin typeface="Trebuchet MS" pitchFamily="34" charset="0"/>
              </a:rPr>
              <a:t>Providing guide services</a:t>
            </a:r>
          </a:p>
          <a:p>
            <a:pPr algn="l">
              <a:buFont typeface="Wingdings" pitchFamily="2" charset="2"/>
              <a:buChar char="Ø"/>
              <a:defRPr/>
            </a:pPr>
            <a:r>
              <a:rPr lang="en-US" sz="2400">
                <a:effectLst>
                  <a:outerShdw blurRad="38100" dist="38100" dir="2700000" algn="tl">
                    <a:srgbClr val="C0C0C0"/>
                  </a:outerShdw>
                </a:effectLst>
                <a:latin typeface="Trebuchet MS" pitchFamily="34" charset="0"/>
              </a:rPr>
              <a:t>Conducting site seeing tours</a:t>
            </a:r>
          </a:p>
          <a:p>
            <a:pPr algn="l">
              <a:buFont typeface="Wingdings" pitchFamily="2" charset="2"/>
              <a:buChar char="Ø"/>
              <a:defRPr/>
            </a:pPr>
            <a:r>
              <a:rPr lang="en-US" sz="2400">
                <a:effectLst>
                  <a:outerShdw blurRad="38100" dist="38100" dir="2700000" algn="tl">
                    <a:srgbClr val="C0C0C0"/>
                  </a:outerShdw>
                </a:effectLst>
                <a:latin typeface="Trebuchet MS" pitchFamily="34" charset="0"/>
              </a:rPr>
              <a:t>Providing lodging etc.</a:t>
            </a:r>
            <a:endParaRPr lang="en-IN"/>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p:cNvSpPr>
            <a:spLocks noGrp="1"/>
          </p:cNvSpPr>
          <p:nvPr>
            <p:ph type="title" idx="4294967295"/>
          </p:nvPr>
        </p:nvSpPr>
        <p:spPr>
          <a:xfrm>
            <a:off x="457200" y="3"/>
            <a:ext cx="8686800" cy="692151"/>
          </a:xfrm>
        </p:spPr>
        <p:txBody>
          <a:bodyPr vert="horz" lIns="91440" tIns="45720" rIns="91440" bIns="45720" rtlCol="0" anchor="ctr">
            <a:normAutofit/>
          </a:bodyPr>
          <a:lstStyle/>
          <a:p>
            <a:pPr eaLnBrk="1" hangingPunct="1">
              <a:defRPr/>
            </a:pPr>
            <a:r>
              <a:rPr lang="en-GB" sz="3200" dirty="0">
                <a:solidFill>
                  <a:srgbClr val="C00000"/>
                </a:solidFill>
              </a:rPr>
              <a:t>5.5 PRIVATE ORGANISATIONS IN INDIA</a:t>
            </a:r>
          </a:p>
        </p:txBody>
      </p:sp>
      <p:graphicFrame>
        <p:nvGraphicFramePr>
          <p:cNvPr id="107569" name="Group 49"/>
          <p:cNvGraphicFramePr>
            <a:graphicFrameLocks noGrp="1"/>
          </p:cNvGraphicFramePr>
          <p:nvPr>
            <p:ph idx="4294967295"/>
          </p:nvPr>
        </p:nvGraphicFramePr>
        <p:xfrm>
          <a:off x="0" y="692154"/>
          <a:ext cx="9144002" cy="6546215"/>
        </p:xfrm>
        <a:graphic>
          <a:graphicData uri="http://schemas.openxmlformats.org/drawingml/2006/table">
            <a:tbl>
              <a:tblPr/>
              <a:tblGrid>
                <a:gridCol w="2287588">
                  <a:extLst>
                    <a:ext uri="{9D8B030D-6E8A-4147-A177-3AD203B41FA5}">
                      <a16:colId xmlns="" xmlns:a16="http://schemas.microsoft.com/office/drawing/2014/main" val="20000"/>
                    </a:ext>
                  </a:extLst>
                </a:gridCol>
                <a:gridCol w="2151063">
                  <a:extLst>
                    <a:ext uri="{9D8B030D-6E8A-4147-A177-3AD203B41FA5}">
                      <a16:colId xmlns="" xmlns:a16="http://schemas.microsoft.com/office/drawing/2014/main" val="20001"/>
                    </a:ext>
                  </a:extLst>
                </a:gridCol>
                <a:gridCol w="2420939">
                  <a:extLst>
                    <a:ext uri="{9D8B030D-6E8A-4147-A177-3AD203B41FA5}">
                      <a16:colId xmlns="" xmlns:a16="http://schemas.microsoft.com/office/drawing/2014/main" val="20002"/>
                    </a:ext>
                  </a:extLst>
                </a:gridCol>
                <a:gridCol w="2284412">
                  <a:extLst>
                    <a:ext uri="{9D8B030D-6E8A-4147-A177-3AD203B41FA5}">
                      <a16:colId xmlns="" xmlns:a16="http://schemas.microsoft.com/office/drawing/2014/main" val="20003"/>
                    </a:ext>
                  </a:extLst>
                </a:gridCol>
              </a:tblGrid>
              <a:tr h="511175">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r>
                        <a:rPr kumimoji="0" lang="en-GB" sz="2400" b="1" i="0" u="none" strike="noStrike" cap="none" normalizeH="0" baseline="0">
                          <a:ln>
                            <a:noFill/>
                          </a:ln>
                          <a:solidFill>
                            <a:srgbClr val="000000"/>
                          </a:solidFill>
                          <a:effectLst>
                            <a:outerShdw blurRad="38100" dist="38100" dir="2700000" algn="tl">
                              <a:srgbClr val="FFFFFF"/>
                            </a:outerShdw>
                          </a:effectLst>
                          <a:latin typeface="Trebuchet MS" pitchFamily="34" charset="0"/>
                          <a:cs typeface="Arial" charset="0"/>
                        </a:rPr>
                        <a:t>Name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r>
                        <a:rPr kumimoji="0" lang="en-GB" sz="2400" b="1" i="0" u="none" strike="noStrike" cap="none" normalizeH="0" baseline="0">
                          <a:ln>
                            <a:noFill/>
                          </a:ln>
                          <a:solidFill>
                            <a:srgbClr val="000000"/>
                          </a:solidFill>
                          <a:effectLst>
                            <a:outerShdw blurRad="38100" dist="38100" dir="2700000" algn="tl">
                              <a:srgbClr val="FFFFFF"/>
                            </a:outerShdw>
                          </a:effectLst>
                          <a:latin typeface="Trebuchet MS" pitchFamily="34" charset="0"/>
                          <a:cs typeface="Arial" charset="0"/>
                        </a:rPr>
                        <a:t>Abb.</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r>
                        <a:rPr kumimoji="0" lang="en-GB" sz="2400" b="1" i="0" u="none" strike="noStrike" cap="none" normalizeH="0" baseline="0">
                          <a:ln>
                            <a:noFill/>
                          </a:ln>
                          <a:solidFill>
                            <a:srgbClr val="000000"/>
                          </a:solidFill>
                          <a:effectLst>
                            <a:outerShdw blurRad="38100" dist="38100" dir="2700000" algn="tl">
                              <a:srgbClr val="FFFFFF"/>
                            </a:outerShdw>
                          </a:effectLst>
                          <a:latin typeface="Trebuchet MS" pitchFamily="34" charset="0"/>
                          <a:cs typeface="Arial" charset="0"/>
                        </a:rPr>
                        <a:t>Description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r>
                        <a:rPr kumimoji="0" lang="en-GB" sz="2400" b="1" i="0" u="none" strike="noStrike" cap="none" normalizeH="0" baseline="0">
                          <a:ln>
                            <a:noFill/>
                          </a:ln>
                          <a:solidFill>
                            <a:srgbClr val="000000"/>
                          </a:solidFill>
                          <a:effectLst>
                            <a:outerShdw blurRad="38100" dist="38100" dir="2700000" algn="tl">
                              <a:srgbClr val="FFFFFF"/>
                            </a:outerShdw>
                          </a:effectLst>
                          <a:latin typeface="Trebuchet MS" pitchFamily="34" charset="0"/>
                          <a:cs typeface="Arial" charset="0"/>
                        </a:rPr>
                        <a:t>Website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7E4BD"/>
                    </a:solidFill>
                  </a:tcPr>
                </a:tc>
                <a:extLst>
                  <a:ext uri="{0D108BD9-81ED-4DB2-BD59-A6C34878D82A}">
                    <a16:rowId xmlns="" xmlns:a16="http://schemas.microsoft.com/office/drawing/2014/main" val="10000"/>
                  </a:ext>
                </a:extLst>
              </a:tr>
              <a:tr h="2286000">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r>
                        <a:rPr kumimoji="0" lang="en-US" sz="2400" b="0" i="0" u="none" strike="noStrike" cap="none" normalizeH="0" baseline="0">
                          <a:ln>
                            <a:noFill/>
                          </a:ln>
                          <a:solidFill>
                            <a:srgbClr val="000000"/>
                          </a:solidFill>
                          <a:effectLst>
                            <a:outerShdw blurRad="38100" dist="38100" dir="2700000" algn="tl">
                              <a:srgbClr val="FFFFFF"/>
                            </a:outerShdw>
                          </a:effectLst>
                          <a:latin typeface="Trebuchet MS" pitchFamily="34" charset="0"/>
                        </a:rPr>
                        <a:t> Indian Association of Tour Operators</a:t>
                      </a:r>
                      <a:endParaRPr kumimoji="0" lang="en-GB" sz="2400" b="0" i="0" u="none" strike="noStrike" cap="none" normalizeH="0" baseline="0">
                        <a:ln>
                          <a:noFill/>
                        </a:ln>
                        <a:solidFill>
                          <a:srgbClr val="000000"/>
                        </a:solidFill>
                        <a:effectLst>
                          <a:outerShdw blurRad="38100" dist="38100" dir="2700000" algn="tl">
                            <a:srgbClr val="FFFFFF"/>
                          </a:outerShdw>
                        </a:effectLst>
                        <a:latin typeface="Trebuchet MS"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r>
                        <a:rPr kumimoji="0" lang="en-US" sz="2400" b="0" i="0" u="none" strike="noStrike" cap="none" normalizeH="0" baseline="0">
                          <a:ln>
                            <a:noFill/>
                          </a:ln>
                          <a:solidFill>
                            <a:schemeClr val="tx1"/>
                          </a:solidFill>
                          <a:effectLst>
                            <a:outerShdw blurRad="38100" dist="38100" dir="2700000" algn="tl">
                              <a:srgbClr val="FFFFFF"/>
                            </a:outerShdw>
                          </a:effectLst>
                          <a:latin typeface="Trebuchet MS" pitchFamily="34" charset="0"/>
                        </a:rPr>
                        <a:t>IATO</a:t>
                      </a:r>
                      <a:r>
                        <a:rPr kumimoji="0" lang="en-GB" sz="2400" b="0" i="0" u="none" strike="noStrike" cap="none" normalizeH="0" baseline="0">
                          <a:ln>
                            <a:noFill/>
                          </a:ln>
                          <a:solidFill>
                            <a:srgbClr val="000000"/>
                          </a:solidFill>
                          <a:effectLst>
                            <a:outerShdw blurRad="38100" dist="38100" dir="2700000" algn="tl">
                              <a:srgbClr val="FFFFFF"/>
                            </a:outerShdw>
                          </a:effectLst>
                          <a:latin typeface="Trebuchet MS" pitchFamily="34" charset="0"/>
                          <a:cs typeface="Arial" charset="0"/>
                        </a:rPr>
                        <a:t>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r>
                        <a:rPr kumimoji="0" lang="en-US" sz="2400" b="0" i="0" u="none" strike="noStrike" cap="none" normalizeH="0" baseline="0">
                          <a:ln>
                            <a:noFill/>
                          </a:ln>
                          <a:solidFill>
                            <a:srgbClr val="000000"/>
                          </a:solidFill>
                          <a:effectLst>
                            <a:outerShdw blurRad="38100" dist="38100" dir="2700000" algn="tl">
                              <a:srgbClr val="FFFFFF"/>
                            </a:outerShdw>
                          </a:effectLst>
                          <a:latin typeface="Trebuchet MS" pitchFamily="34" charset="0"/>
                        </a:rPr>
                        <a:t>To promote international understanding and goodwill to the ultimate advantage</a:t>
                      </a:r>
                      <a:endParaRPr kumimoji="0" lang="en-GB" sz="2400" b="0" i="0" u="none" strike="noStrike" cap="none" normalizeH="0" baseline="0">
                        <a:ln>
                          <a:noFill/>
                        </a:ln>
                        <a:solidFill>
                          <a:srgbClr val="000000"/>
                        </a:solidFill>
                        <a:effectLst>
                          <a:outerShdw blurRad="38100" dist="38100" dir="2700000" algn="tl">
                            <a:srgbClr val="FFFFFF"/>
                          </a:outerShdw>
                        </a:effectLst>
                        <a:latin typeface="Trebuchet MS"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r>
                        <a:rPr kumimoji="0" lang="en-GB" sz="2000" b="0" i="0" u="none" strike="noStrike" cap="none" normalizeH="0" baseline="0">
                          <a:ln>
                            <a:noFill/>
                          </a:ln>
                          <a:solidFill>
                            <a:srgbClr val="FF0000"/>
                          </a:solidFill>
                          <a:effectLst>
                            <a:outerShdw blurRad="38100" dist="38100" dir="2700000" algn="tl">
                              <a:srgbClr val="000000"/>
                            </a:outerShdw>
                          </a:effectLst>
                          <a:latin typeface="Trebuchet MS" pitchFamily="34" charset="0"/>
                          <a:cs typeface="Arial" charset="0"/>
                        </a:rPr>
                        <a:t>www.iato.in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extLst>
                  <a:ext uri="{0D108BD9-81ED-4DB2-BD59-A6C34878D82A}">
                    <a16:rowId xmlns="" xmlns:a16="http://schemas.microsoft.com/office/drawing/2014/main" val="10001"/>
                  </a:ext>
                </a:extLst>
              </a:tr>
              <a:tr h="3749040">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n-US" sz="2000" b="0" i="0" u="none" strike="noStrike" cap="none" normalizeH="0" baseline="0">
                          <a:ln>
                            <a:noFill/>
                          </a:ln>
                          <a:solidFill>
                            <a:srgbClr val="0070C0"/>
                          </a:solidFill>
                          <a:effectLst/>
                          <a:latin typeface="Trebuchet MS" pitchFamily="34" charset="0"/>
                        </a:rPr>
                        <a:t>Aims</a:t>
                      </a:r>
                    </a:p>
                    <a:p>
                      <a:pPr marL="0" marR="0" lvl="0" indent="0" algn="l" defTabSz="914400" rtl="0" eaLnBrk="1" fontAlgn="base" latinLnBrk="0" hangingPunct="1">
                        <a:lnSpc>
                          <a:spcPct val="100000"/>
                        </a:lnSpc>
                        <a:spcBef>
                          <a:spcPct val="0"/>
                        </a:spcBef>
                        <a:spcAft>
                          <a:spcPct val="0"/>
                        </a:spcAft>
                        <a:buClr>
                          <a:srgbClr val="00B050"/>
                        </a:buClr>
                        <a:buSzPct val="100000"/>
                        <a:buFont typeface="Wingdings" pitchFamily="2" charset="2"/>
                        <a:buChar char="ü"/>
                        <a:tabLst/>
                      </a:pPr>
                      <a:r>
                        <a:rPr kumimoji="0" lang="en-US" sz="2000" b="0" i="0" u="none" strike="noStrike" cap="none" normalizeH="0" baseline="0">
                          <a:ln>
                            <a:noFill/>
                          </a:ln>
                          <a:solidFill>
                            <a:srgbClr val="111618"/>
                          </a:solidFill>
                          <a:effectLst/>
                          <a:latin typeface="Trebuchet MS" pitchFamily="34" charset="0"/>
                        </a:rPr>
                        <a:t>Promote national integration, international welfare and goodwill</a:t>
                      </a:r>
                    </a:p>
                    <a:p>
                      <a:pPr marL="0" marR="0" lvl="0" indent="0" algn="l" defTabSz="914400" rtl="0" eaLnBrk="1" fontAlgn="base" latinLnBrk="0" hangingPunct="1">
                        <a:lnSpc>
                          <a:spcPct val="100000"/>
                        </a:lnSpc>
                        <a:spcBef>
                          <a:spcPct val="0"/>
                        </a:spcBef>
                        <a:spcAft>
                          <a:spcPct val="0"/>
                        </a:spcAft>
                        <a:buClr>
                          <a:srgbClr val="00B050"/>
                        </a:buClr>
                        <a:buSzPct val="100000"/>
                        <a:buFont typeface="Wingdings" pitchFamily="2" charset="2"/>
                        <a:buChar char="ü"/>
                        <a:tabLst/>
                      </a:pPr>
                      <a:r>
                        <a:rPr kumimoji="0" lang="en-US" sz="2000" b="0" i="0" u="none" strike="noStrike" cap="none" normalizeH="0" baseline="0">
                          <a:ln>
                            <a:noFill/>
                          </a:ln>
                          <a:solidFill>
                            <a:srgbClr val="111618"/>
                          </a:solidFill>
                          <a:effectLst/>
                          <a:latin typeface="Trebuchet MS" pitchFamily="34" charset="0"/>
                        </a:rPr>
                        <a:t>Assist students by scholarship to pursue higher education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ct val="0"/>
                        </a:spcBef>
                        <a:spcAft>
                          <a:spcPct val="0"/>
                        </a:spcAft>
                        <a:buClr>
                          <a:srgbClr val="00B050"/>
                        </a:buClr>
                        <a:buSzPct val="100000"/>
                        <a:buFont typeface="Wingdings" pitchFamily="2" charset="2"/>
                        <a:buChar char="ü"/>
                        <a:tabLst/>
                      </a:pPr>
                      <a:r>
                        <a:rPr kumimoji="0" lang="en-US" sz="2000" b="0" i="0" u="none" strike="noStrike" cap="none" normalizeH="0" baseline="0">
                          <a:ln>
                            <a:noFill/>
                          </a:ln>
                          <a:solidFill>
                            <a:srgbClr val="111618"/>
                          </a:solidFill>
                          <a:effectLst/>
                          <a:latin typeface="Trebuchet MS" pitchFamily="34" charset="0"/>
                        </a:rPr>
                        <a:t>Conduct seminars, discussion course of studies, cultural meetings</a:t>
                      </a:r>
                    </a:p>
                    <a:p>
                      <a:pPr marL="0" marR="0" lvl="0" indent="0" algn="l" defTabSz="914400" rtl="0" eaLnBrk="1" fontAlgn="base" latinLnBrk="0" hangingPunct="1">
                        <a:lnSpc>
                          <a:spcPct val="100000"/>
                        </a:lnSpc>
                        <a:spcBef>
                          <a:spcPct val="0"/>
                        </a:spcBef>
                        <a:spcAft>
                          <a:spcPct val="0"/>
                        </a:spcAft>
                        <a:buClr>
                          <a:srgbClr val="00B050"/>
                        </a:buClr>
                        <a:buSzPct val="100000"/>
                        <a:buFont typeface="Wingdings" pitchFamily="2" charset="2"/>
                        <a:buChar char="ü"/>
                        <a:tabLst/>
                      </a:pPr>
                      <a:r>
                        <a:rPr kumimoji="0" lang="en-US" sz="2000" b="0" i="0" u="none" strike="noStrike" cap="none" normalizeH="0" baseline="0">
                          <a:ln>
                            <a:noFill/>
                          </a:ln>
                          <a:solidFill>
                            <a:srgbClr val="111618"/>
                          </a:solidFill>
                          <a:effectLst/>
                          <a:latin typeface="Trebuchet MS" pitchFamily="34" charset="0"/>
                        </a:rPr>
                        <a:t>Take necessary steps for development of  tourism throughout the country</a:t>
                      </a:r>
                      <a:endParaRPr kumimoji="0" lang="en-GB" sz="2000" b="0" i="0" u="none" strike="noStrike" cap="none" normalizeH="0" baseline="0">
                        <a:ln>
                          <a:noFill/>
                        </a:ln>
                        <a:solidFill>
                          <a:srgbClr val="000000"/>
                        </a:solidFill>
                        <a:effectLst/>
                        <a:latin typeface="Trebuchet MS"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ct val="0"/>
                        </a:spcBef>
                        <a:spcAft>
                          <a:spcPct val="0"/>
                        </a:spcAft>
                        <a:buClr>
                          <a:srgbClr val="00B050"/>
                        </a:buClr>
                        <a:buSzPct val="100000"/>
                        <a:buFont typeface="Wingdings" pitchFamily="2" charset="2"/>
                        <a:buChar char="ü"/>
                        <a:tabLst/>
                      </a:pPr>
                      <a:r>
                        <a:rPr kumimoji="0" lang="en-US" sz="2000" b="0" i="0" u="none" strike="noStrike" cap="none" normalizeH="0" baseline="0">
                          <a:ln>
                            <a:noFill/>
                          </a:ln>
                          <a:solidFill>
                            <a:srgbClr val="111618"/>
                          </a:solidFill>
                          <a:effectLst/>
                          <a:latin typeface="Trebuchet MS" pitchFamily="34" charset="0"/>
                        </a:rPr>
                        <a:t>Encourage and promote friendly feeling among all tour operators</a:t>
                      </a:r>
                    </a:p>
                    <a:p>
                      <a:pPr marL="0" marR="0" lvl="0" indent="0" algn="l" defTabSz="914400" rtl="0" eaLnBrk="1" fontAlgn="base" latinLnBrk="0" hangingPunct="1">
                        <a:lnSpc>
                          <a:spcPct val="100000"/>
                        </a:lnSpc>
                        <a:spcBef>
                          <a:spcPct val="0"/>
                        </a:spcBef>
                        <a:spcAft>
                          <a:spcPct val="0"/>
                        </a:spcAft>
                        <a:buClr>
                          <a:srgbClr val="00B050"/>
                        </a:buClr>
                        <a:buSzPct val="100000"/>
                        <a:buFont typeface="Wingdings" pitchFamily="2" charset="2"/>
                        <a:buChar char="ü"/>
                        <a:tabLst/>
                      </a:pPr>
                      <a:r>
                        <a:rPr kumimoji="0" lang="en-US" sz="2000" b="0" i="0" u="none" strike="noStrike" cap="none" normalizeH="0" baseline="0">
                          <a:ln>
                            <a:noFill/>
                          </a:ln>
                          <a:solidFill>
                            <a:srgbClr val="111618"/>
                          </a:solidFill>
                          <a:effectLst/>
                          <a:latin typeface="Trebuchet MS" pitchFamily="34" charset="0"/>
                        </a:rPr>
                        <a:t>Set up and maintain high ethical standards in the industry</a:t>
                      </a:r>
                    </a:p>
                    <a:p>
                      <a:pPr marL="0" marR="0" lvl="0" indent="0" algn="l" defTabSz="914400" rtl="0" eaLnBrk="1" fontAlgn="base" latinLnBrk="0" hangingPunct="1">
                        <a:lnSpc>
                          <a:spcPct val="100000"/>
                        </a:lnSpc>
                        <a:spcBef>
                          <a:spcPct val="0"/>
                        </a:spcBef>
                        <a:spcAft>
                          <a:spcPct val="0"/>
                        </a:spcAft>
                        <a:buClr>
                          <a:srgbClr val="00B050"/>
                        </a:buClr>
                        <a:buSzPct val="100000"/>
                        <a:buFont typeface="Wingdings" pitchFamily="2" charset="2"/>
                        <a:buChar char="ü"/>
                        <a:tabLst/>
                      </a:pPr>
                      <a:r>
                        <a:rPr kumimoji="0" lang="en-US" sz="2000" b="0" i="0" u="none" strike="noStrike" cap="none" normalizeH="0" baseline="0">
                          <a:ln>
                            <a:noFill/>
                          </a:ln>
                          <a:solidFill>
                            <a:srgbClr val="111618"/>
                          </a:solidFill>
                          <a:effectLst/>
                          <a:latin typeface="Trebuchet MS" pitchFamily="34" charset="0"/>
                        </a:rPr>
                        <a:t>Institute chairs and fellowship in India</a:t>
                      </a:r>
                    </a:p>
                    <a:p>
                      <a:pPr marL="0" marR="0" lvl="0" indent="0" algn="l" defTabSz="914400" rtl="0" eaLnBrk="1" fontAlgn="base" latinLnBrk="0" hangingPunct="1">
                        <a:lnSpc>
                          <a:spcPct val="100000"/>
                        </a:lnSpc>
                        <a:spcBef>
                          <a:spcPct val="0"/>
                        </a:spcBef>
                        <a:spcAft>
                          <a:spcPct val="0"/>
                        </a:spcAft>
                        <a:buClr>
                          <a:srgbClr val="00B050"/>
                        </a:buClr>
                        <a:buSzPct val="100000"/>
                        <a:buFont typeface="Wingdings" pitchFamily="2" charset="2"/>
                        <a:buNone/>
                        <a:tabLst/>
                      </a:pPr>
                      <a:endParaRPr kumimoji="0" lang="en-GB" sz="2000" b="0" i="0" u="none" strike="noStrike" cap="none" normalizeH="0" baseline="0">
                        <a:ln>
                          <a:noFill/>
                        </a:ln>
                        <a:solidFill>
                          <a:srgbClr val="000000"/>
                        </a:solidFill>
                        <a:effectLst/>
                        <a:latin typeface="Trebuchet MS"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ct val="0"/>
                        </a:spcBef>
                        <a:spcAft>
                          <a:spcPct val="0"/>
                        </a:spcAft>
                        <a:buClr>
                          <a:srgbClr val="00B050"/>
                        </a:buClr>
                        <a:buSzPct val="100000"/>
                        <a:buFont typeface="Wingdings" pitchFamily="2" charset="2"/>
                        <a:buChar char="ü"/>
                        <a:tabLst/>
                      </a:pPr>
                      <a:r>
                        <a:rPr kumimoji="0" lang="en-US" sz="2000" b="0" i="0" u="none" strike="noStrike" cap="none" normalizeH="0" baseline="0">
                          <a:ln>
                            <a:noFill/>
                          </a:ln>
                          <a:solidFill>
                            <a:srgbClr val="111618"/>
                          </a:solidFill>
                          <a:effectLst/>
                          <a:latin typeface="Trebuchet MS" pitchFamily="34" charset="0"/>
                        </a:rPr>
                        <a:t>Communicate with other agencies for betterment of travel trade</a:t>
                      </a:r>
                    </a:p>
                    <a:p>
                      <a:pPr marL="0" marR="0" lvl="0" indent="0" algn="l" defTabSz="914400" rtl="0" eaLnBrk="1" fontAlgn="base" latinLnBrk="0" hangingPunct="1">
                        <a:lnSpc>
                          <a:spcPct val="100000"/>
                        </a:lnSpc>
                        <a:spcBef>
                          <a:spcPct val="0"/>
                        </a:spcBef>
                        <a:spcAft>
                          <a:spcPct val="0"/>
                        </a:spcAft>
                        <a:buClr>
                          <a:srgbClr val="00B050"/>
                        </a:buClr>
                        <a:buSzPct val="100000"/>
                        <a:buFont typeface="Wingdings" pitchFamily="2" charset="2"/>
                        <a:buChar char="ü"/>
                        <a:tabLst/>
                      </a:pPr>
                      <a:r>
                        <a:rPr kumimoji="0" lang="en-US" sz="2000" b="0" i="0" u="none" strike="noStrike" cap="none" normalizeH="0" baseline="0">
                          <a:ln>
                            <a:noFill/>
                          </a:ln>
                          <a:solidFill>
                            <a:srgbClr val="111618"/>
                          </a:solidFill>
                          <a:effectLst/>
                          <a:latin typeface="Trebuchet MS" pitchFamily="34" charset="0"/>
                        </a:rPr>
                        <a:t>Get affiliation with other similar organisation</a:t>
                      </a:r>
                    </a:p>
                    <a:p>
                      <a:pPr marL="0" marR="0" lvl="0" indent="0" algn="l" defTabSz="914400" rtl="0" eaLnBrk="1" fontAlgn="base" latinLnBrk="0" hangingPunct="1">
                        <a:lnSpc>
                          <a:spcPct val="100000"/>
                        </a:lnSpc>
                        <a:spcBef>
                          <a:spcPct val="0"/>
                        </a:spcBef>
                        <a:spcAft>
                          <a:spcPct val="0"/>
                        </a:spcAft>
                        <a:buClr>
                          <a:srgbClr val="00B050"/>
                        </a:buClr>
                        <a:buSzPct val="100000"/>
                        <a:buFont typeface="Wingdings" pitchFamily="2" charset="2"/>
                        <a:buChar char="ü"/>
                        <a:tabLst/>
                      </a:pPr>
                      <a:r>
                        <a:rPr kumimoji="0" lang="en-US" sz="2000" b="0" i="0" u="none" strike="noStrike" cap="none" normalizeH="0" baseline="0">
                          <a:ln>
                            <a:noFill/>
                          </a:ln>
                          <a:solidFill>
                            <a:srgbClr val="111618"/>
                          </a:solidFill>
                          <a:effectLst/>
                          <a:latin typeface="Trebuchet MS" pitchFamily="34" charset="0"/>
                        </a:rPr>
                        <a:t>Produce reports regarding the achievements</a:t>
                      </a:r>
                      <a:endParaRPr kumimoji="0" lang="en-GB" sz="2000" b="0" i="0" u="none" strike="noStrike" cap="none" normalizeH="0" baseline="0">
                        <a:ln>
                          <a:noFill/>
                        </a:ln>
                        <a:solidFill>
                          <a:srgbClr val="111618"/>
                        </a:solidFill>
                        <a:effectLst/>
                        <a:latin typeface="Trebuchet MS"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extLst>
                  <a:ext uri="{0D108BD9-81ED-4DB2-BD59-A6C34878D82A}">
                    <a16:rowId xmlns="" xmlns:a16="http://schemas.microsoft.com/office/drawing/2014/main" val="10002"/>
                  </a:ext>
                </a:extLst>
              </a:tr>
            </a:tbl>
          </a:graphicData>
        </a:graphic>
      </p:graphicFrame>
      <p:sp>
        <p:nvSpPr>
          <p:cNvPr id="5" name="Slide Number Placeholder 4"/>
          <p:cNvSpPr txBox="1">
            <a:spLocks noGrp="1"/>
          </p:cNvSpPr>
          <p:nvPr/>
        </p:nvSpPr>
        <p:spPr>
          <a:xfrm>
            <a:off x="6588125" y="6492877"/>
            <a:ext cx="2133600" cy="365125"/>
          </a:xfrm>
          <a:prstGeom prst="rect">
            <a:avLst/>
          </a:prstGeom>
          <a:noFill/>
        </p:spPr>
        <p:txBody>
          <a:bodyPr anchor="ctr"/>
          <a:lstStyle/>
          <a:p>
            <a:pPr algn="r">
              <a:defRPr/>
            </a:pPr>
            <a:fld id="{AE37FFE1-0D59-4FF9-9DBB-895B8076BB00}" type="slidenum">
              <a:rPr lang="en-GB" sz="1200">
                <a:solidFill>
                  <a:schemeClr val="tx1">
                    <a:tint val="75000"/>
                  </a:schemeClr>
                </a:solidFill>
              </a:rPr>
              <a:pPr algn="r">
                <a:defRPr/>
              </a:pPr>
              <a:t>46</a:t>
            </a:fld>
            <a:endParaRPr lang="en-GB" sz="1200">
              <a:solidFill>
                <a:schemeClr val="tx1">
                  <a:tint val="75000"/>
                </a:schemeClr>
              </a:solidFill>
            </a:endParaRPr>
          </a:p>
        </p:txBody>
      </p:sp>
      <p:pic>
        <p:nvPicPr>
          <p:cNvPr id="18458" name="Picture 4"/>
          <p:cNvPicPr>
            <a:picLocks noChangeAspect="1" noChangeArrowheads="1"/>
          </p:cNvPicPr>
          <p:nvPr/>
        </p:nvPicPr>
        <p:blipFill>
          <a:blip r:embed="rId3"/>
          <a:srcRect/>
          <a:stretch>
            <a:fillRect/>
          </a:stretch>
        </p:blipFill>
        <p:spPr bwMode="auto">
          <a:xfrm>
            <a:off x="2627314" y="1628778"/>
            <a:ext cx="1547812" cy="1681163"/>
          </a:xfrm>
          <a:prstGeom prst="rect">
            <a:avLst/>
          </a:prstGeom>
          <a:noFill/>
          <a:ln w="9525">
            <a:noFill/>
            <a:miter lim="800000"/>
            <a:headEnd/>
            <a:tailEnd/>
          </a:ln>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Title 1"/>
          <p:cNvSpPr>
            <a:spLocks noGrp="1"/>
          </p:cNvSpPr>
          <p:nvPr>
            <p:ph type="title" idx="4294967295"/>
          </p:nvPr>
        </p:nvSpPr>
        <p:spPr>
          <a:xfrm>
            <a:off x="457200" y="3"/>
            <a:ext cx="8686800" cy="836613"/>
          </a:xfrm>
        </p:spPr>
        <p:txBody>
          <a:bodyPr vert="horz" lIns="91440" tIns="45720" rIns="91440" bIns="45720" rtlCol="0" anchor="ctr">
            <a:normAutofit/>
          </a:bodyPr>
          <a:lstStyle/>
          <a:p>
            <a:pPr eaLnBrk="1" hangingPunct="1">
              <a:defRPr/>
            </a:pPr>
            <a:r>
              <a:rPr lang="en-GB" sz="3200" dirty="0">
                <a:solidFill>
                  <a:srgbClr val="C00000"/>
                </a:solidFill>
              </a:rPr>
              <a:t>5.5 PRIVATE ORGANISATIONS IN INDIA</a:t>
            </a:r>
          </a:p>
        </p:txBody>
      </p:sp>
      <p:graphicFrame>
        <p:nvGraphicFramePr>
          <p:cNvPr id="113714" name="Group 50"/>
          <p:cNvGraphicFramePr>
            <a:graphicFrameLocks noGrp="1"/>
          </p:cNvGraphicFramePr>
          <p:nvPr>
            <p:ph idx="4294967295"/>
          </p:nvPr>
        </p:nvGraphicFramePr>
        <p:xfrm>
          <a:off x="0" y="692151"/>
          <a:ext cx="9144000" cy="7156027"/>
        </p:xfrm>
        <a:graphic>
          <a:graphicData uri="http://schemas.openxmlformats.org/drawingml/2006/table">
            <a:tbl>
              <a:tblPr/>
              <a:tblGrid>
                <a:gridCol w="2124075">
                  <a:extLst>
                    <a:ext uri="{9D8B030D-6E8A-4147-A177-3AD203B41FA5}">
                      <a16:colId xmlns="" xmlns:a16="http://schemas.microsoft.com/office/drawing/2014/main" val="20000"/>
                    </a:ext>
                  </a:extLst>
                </a:gridCol>
                <a:gridCol w="2449513">
                  <a:extLst>
                    <a:ext uri="{9D8B030D-6E8A-4147-A177-3AD203B41FA5}">
                      <a16:colId xmlns="" xmlns:a16="http://schemas.microsoft.com/office/drawing/2014/main" val="20001"/>
                    </a:ext>
                  </a:extLst>
                </a:gridCol>
                <a:gridCol w="2286000">
                  <a:extLst>
                    <a:ext uri="{9D8B030D-6E8A-4147-A177-3AD203B41FA5}">
                      <a16:colId xmlns="" xmlns:a16="http://schemas.microsoft.com/office/drawing/2014/main" val="20002"/>
                    </a:ext>
                  </a:extLst>
                </a:gridCol>
                <a:gridCol w="2284412">
                  <a:extLst>
                    <a:ext uri="{9D8B030D-6E8A-4147-A177-3AD203B41FA5}">
                      <a16:colId xmlns="" xmlns:a16="http://schemas.microsoft.com/office/drawing/2014/main" val="20003"/>
                    </a:ext>
                  </a:extLst>
                </a:gridCol>
              </a:tblGrid>
              <a:tr h="457200">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r>
                        <a:rPr kumimoji="0" lang="en-GB" sz="2400" b="1" i="0" u="none" strike="noStrike" cap="none" normalizeH="0" baseline="0">
                          <a:ln>
                            <a:noFill/>
                          </a:ln>
                          <a:solidFill>
                            <a:srgbClr val="000000"/>
                          </a:solidFill>
                          <a:effectLst>
                            <a:outerShdw blurRad="38100" dist="38100" dir="2700000" algn="tl">
                              <a:srgbClr val="FFFFFF"/>
                            </a:outerShdw>
                          </a:effectLst>
                          <a:latin typeface="Trebuchet MS" pitchFamily="34" charset="0"/>
                          <a:cs typeface="Arial" charset="0"/>
                        </a:rPr>
                        <a:t>Name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r>
                        <a:rPr kumimoji="0" lang="en-GB" sz="2400" b="1" i="0" u="none" strike="noStrike" cap="none" normalizeH="0" baseline="0">
                          <a:ln>
                            <a:noFill/>
                          </a:ln>
                          <a:solidFill>
                            <a:srgbClr val="000000"/>
                          </a:solidFill>
                          <a:effectLst>
                            <a:outerShdw blurRad="38100" dist="38100" dir="2700000" algn="tl">
                              <a:srgbClr val="FFFFFF"/>
                            </a:outerShdw>
                          </a:effectLst>
                          <a:latin typeface="Trebuchet MS" pitchFamily="34" charset="0"/>
                          <a:cs typeface="Arial" charset="0"/>
                        </a:rPr>
                        <a:t>Abb.</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r>
                        <a:rPr kumimoji="0" lang="en-GB" sz="2400" b="1" i="0" u="none" strike="noStrike" cap="none" normalizeH="0" baseline="0">
                          <a:ln>
                            <a:noFill/>
                          </a:ln>
                          <a:solidFill>
                            <a:srgbClr val="000000"/>
                          </a:solidFill>
                          <a:effectLst>
                            <a:outerShdw blurRad="38100" dist="38100" dir="2700000" algn="tl">
                              <a:srgbClr val="FFFFFF"/>
                            </a:outerShdw>
                          </a:effectLst>
                          <a:latin typeface="Trebuchet MS" pitchFamily="34" charset="0"/>
                          <a:cs typeface="Arial" charset="0"/>
                        </a:rPr>
                        <a:t>Description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r>
                        <a:rPr kumimoji="0" lang="en-GB" sz="2400" b="1" i="0" u="none" strike="noStrike" cap="none" normalizeH="0" baseline="0">
                          <a:ln>
                            <a:noFill/>
                          </a:ln>
                          <a:solidFill>
                            <a:srgbClr val="000000"/>
                          </a:solidFill>
                          <a:effectLst>
                            <a:outerShdw blurRad="38100" dist="38100" dir="2700000" algn="tl">
                              <a:srgbClr val="FFFFFF"/>
                            </a:outerShdw>
                          </a:effectLst>
                          <a:latin typeface="Trebuchet MS" pitchFamily="34" charset="0"/>
                          <a:cs typeface="Arial" charset="0"/>
                        </a:rPr>
                        <a:t>Website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7E4BD"/>
                    </a:solidFill>
                  </a:tcPr>
                </a:tc>
                <a:extLst>
                  <a:ext uri="{0D108BD9-81ED-4DB2-BD59-A6C34878D82A}">
                    <a16:rowId xmlns="" xmlns:a16="http://schemas.microsoft.com/office/drawing/2014/main" val="10000"/>
                  </a:ext>
                </a:extLst>
              </a:tr>
              <a:tr h="2787227">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r>
                        <a:rPr kumimoji="0" lang="en-US" sz="2400" b="0" i="0" u="none" strike="noStrike" cap="none" normalizeH="0" baseline="0">
                          <a:ln>
                            <a:noFill/>
                          </a:ln>
                          <a:solidFill>
                            <a:srgbClr val="111618"/>
                          </a:solidFill>
                          <a:effectLst>
                            <a:outerShdw blurRad="38100" dist="38100" dir="2700000" algn="tl">
                              <a:srgbClr val="000000"/>
                            </a:outerShdw>
                          </a:effectLst>
                          <a:latin typeface="Trebuchet MS" pitchFamily="34" charset="0"/>
                        </a:rPr>
                        <a:t>Travel Agents Association of India</a:t>
                      </a:r>
                      <a:endParaRPr kumimoji="0" lang="en-GB" sz="2400" b="0" i="0" u="none" strike="noStrike" cap="none" normalizeH="0" baseline="0">
                        <a:ln>
                          <a:noFill/>
                        </a:ln>
                        <a:solidFill>
                          <a:srgbClr val="111618"/>
                        </a:solidFill>
                        <a:effectLst>
                          <a:outerShdw blurRad="38100" dist="38100" dir="2700000" algn="tl">
                            <a:srgbClr val="000000"/>
                          </a:outerShdw>
                        </a:effectLst>
                        <a:latin typeface="Trebuchet MS"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r>
                        <a:rPr kumimoji="0" lang="en-US" sz="2400" b="0" i="0" u="none" strike="noStrike" cap="none" normalizeH="0" baseline="0">
                          <a:ln>
                            <a:noFill/>
                          </a:ln>
                          <a:solidFill>
                            <a:srgbClr val="111618"/>
                          </a:solidFill>
                          <a:effectLst>
                            <a:outerShdw blurRad="38100" dist="38100" dir="2700000" algn="tl">
                              <a:srgbClr val="000000"/>
                            </a:outerShdw>
                          </a:effectLst>
                          <a:latin typeface="Trebuchet MS" pitchFamily="34" charset="0"/>
                        </a:rPr>
                        <a:t>TAAI</a:t>
                      </a:r>
                      <a:endParaRPr kumimoji="0" lang="en-GB" sz="2400" b="0" i="0" u="none" strike="noStrike" cap="none" normalizeH="0" baseline="0">
                        <a:ln>
                          <a:noFill/>
                        </a:ln>
                        <a:solidFill>
                          <a:srgbClr val="111618"/>
                        </a:solidFill>
                        <a:effectLst>
                          <a:outerShdw blurRad="38100" dist="38100" dir="2700000" algn="tl">
                            <a:srgbClr val="000000"/>
                          </a:outerShdw>
                        </a:effectLst>
                        <a:latin typeface="Trebuchet MS"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ts val="800"/>
                        </a:spcBef>
                        <a:spcAft>
                          <a:spcPct val="0"/>
                        </a:spcAft>
                        <a:buClr>
                          <a:srgbClr val="FF0000"/>
                        </a:buClr>
                        <a:buSzPct val="100000"/>
                        <a:buFont typeface="Wingdings" pitchFamily="2" charset="2"/>
                        <a:buNone/>
                        <a:tabLst/>
                      </a:pPr>
                      <a:r>
                        <a:rPr kumimoji="0" lang="en-US" sz="2400" b="0" i="0" u="none" strike="noStrike" cap="none" normalizeH="0" baseline="0">
                          <a:ln>
                            <a:noFill/>
                          </a:ln>
                          <a:solidFill>
                            <a:srgbClr val="000000"/>
                          </a:solidFill>
                          <a:effectLst>
                            <a:outerShdw blurRad="38100" dist="38100" dir="2700000" algn="tl">
                              <a:srgbClr val="FFFFFF"/>
                            </a:outerShdw>
                          </a:effectLst>
                          <a:latin typeface="Trebuchet MS" pitchFamily="34" charset="0"/>
                        </a:rPr>
                        <a:t>Protect the interest of those engaged in the 	industry</a:t>
                      </a:r>
                    </a:p>
                    <a:p>
                      <a:pPr marL="0" marR="0" lvl="0" indent="0" algn="l" defTabSz="914400" rtl="0" eaLnBrk="1" fontAlgn="base" latinLnBrk="0" hangingPunct="1">
                        <a:lnSpc>
                          <a:spcPct val="100000"/>
                        </a:lnSpc>
                        <a:spcBef>
                          <a:spcPts val="800"/>
                        </a:spcBef>
                        <a:spcAft>
                          <a:spcPct val="0"/>
                        </a:spcAft>
                        <a:buClr>
                          <a:srgbClr val="FF0000"/>
                        </a:buClr>
                        <a:buSzPct val="100000"/>
                        <a:buFont typeface="Wingdings" pitchFamily="2" charset="2"/>
                        <a:buNone/>
                        <a:tabLst/>
                      </a:pPr>
                      <a:endParaRPr kumimoji="0" lang="en-GB" sz="2400" b="0" i="0" u="none" strike="noStrike" cap="none" normalizeH="0" baseline="0">
                        <a:ln>
                          <a:noFill/>
                        </a:ln>
                        <a:solidFill>
                          <a:srgbClr val="000000"/>
                        </a:solidFill>
                        <a:effectLst>
                          <a:outerShdw blurRad="38100" dist="38100" dir="2700000" algn="tl">
                            <a:srgbClr val="FFFFFF"/>
                          </a:outerShdw>
                        </a:effectLst>
                        <a:latin typeface="Trebuchet MS"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r>
                        <a:rPr kumimoji="0" lang="en-IN" sz="2400" b="0" i="0" u="none" strike="noStrike" cap="none" normalizeH="0" baseline="0">
                          <a:ln>
                            <a:noFill/>
                          </a:ln>
                          <a:solidFill>
                            <a:srgbClr val="FF3300"/>
                          </a:solidFill>
                          <a:effectLst>
                            <a:outerShdw blurRad="38100" dist="38100" dir="2700000" algn="tl">
                              <a:srgbClr val="000000"/>
                            </a:outerShdw>
                          </a:effectLst>
                          <a:latin typeface="Trebuchet MS" pitchFamily="34" charset="0"/>
                        </a:rPr>
                        <a:t>www.travelagentsofindia.com</a:t>
                      </a:r>
                      <a:r>
                        <a:rPr kumimoji="0" lang="en-IN" sz="2800" b="0" i="0" u="none" strike="noStrike" cap="none" normalizeH="0" baseline="0">
                          <a:ln>
                            <a:noFill/>
                          </a:ln>
                          <a:solidFill>
                            <a:srgbClr val="000000"/>
                          </a:solidFill>
                          <a:effectLst>
                            <a:outerShdw blurRad="38100" dist="38100" dir="2700000" algn="tl">
                              <a:srgbClr val="FFFFFF"/>
                            </a:outerShdw>
                          </a:effectLst>
                          <a:latin typeface="Trebuchet MS" pitchFamily="34" charset="0"/>
                        </a:rPr>
                        <a:t> </a:t>
                      </a:r>
                      <a:endParaRPr kumimoji="0" lang="en-GB" sz="2800" b="0" i="0" u="none" strike="noStrike" cap="none" normalizeH="0" baseline="0">
                        <a:ln>
                          <a:noFill/>
                        </a:ln>
                        <a:solidFill>
                          <a:srgbClr val="000000"/>
                        </a:solidFill>
                        <a:effectLst>
                          <a:outerShdw blurRad="38100" dist="38100" dir="2700000" algn="tl">
                            <a:srgbClr val="FFFFFF"/>
                          </a:outerShdw>
                        </a:effectLst>
                        <a:latin typeface="Trebuchet MS"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extLst>
                  <a:ext uri="{0D108BD9-81ED-4DB2-BD59-A6C34878D82A}">
                    <a16:rowId xmlns="" xmlns:a16="http://schemas.microsoft.com/office/drawing/2014/main" val="10001"/>
                  </a:ext>
                </a:extLst>
              </a:tr>
              <a:tr h="3911600">
                <a:tc>
                  <a:txBody>
                    <a:bodyPr/>
                    <a:lstStyle/>
                    <a:p>
                      <a:pPr marL="0" marR="0" lvl="0" indent="0" algn="l" defTabSz="914400"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en-US" sz="2400" b="0" i="0" u="none" strike="noStrike" cap="none" normalizeH="0" baseline="0">
                          <a:ln>
                            <a:noFill/>
                          </a:ln>
                          <a:solidFill>
                            <a:srgbClr val="FFFF00"/>
                          </a:solidFill>
                          <a:effectLst>
                            <a:outerShdw blurRad="38100" dist="38100" dir="2700000" algn="tl">
                              <a:srgbClr val="000000"/>
                            </a:outerShdw>
                          </a:effectLst>
                          <a:latin typeface="Trebuchet MS" pitchFamily="34" charset="0"/>
                        </a:rPr>
                        <a:t>AIMS</a:t>
                      </a:r>
                    </a:p>
                    <a:p>
                      <a:pPr marL="0" marR="0" lvl="0" indent="0" algn="l" defTabSz="914400" rtl="0" eaLnBrk="1" fontAlgn="base" latinLnBrk="0" hangingPunct="1">
                        <a:lnSpc>
                          <a:spcPct val="100000"/>
                        </a:lnSpc>
                        <a:spcBef>
                          <a:spcPts val="800"/>
                        </a:spcBef>
                        <a:spcAft>
                          <a:spcPct val="0"/>
                        </a:spcAft>
                        <a:buClr>
                          <a:srgbClr val="FF0000"/>
                        </a:buClr>
                        <a:buSzPct val="100000"/>
                        <a:buFont typeface="Wingdings" pitchFamily="2" charset="2"/>
                        <a:buChar char="ü"/>
                        <a:tabLst/>
                      </a:pPr>
                      <a:r>
                        <a:rPr kumimoji="0" lang="en-US" sz="2000" b="0" i="0" u="none" strike="noStrike" cap="none" normalizeH="0" baseline="0">
                          <a:ln>
                            <a:noFill/>
                          </a:ln>
                          <a:solidFill>
                            <a:srgbClr val="000000"/>
                          </a:solidFill>
                          <a:effectLst>
                            <a:outerShdw blurRad="38100" dist="38100" dir="2700000" algn="tl">
                              <a:srgbClr val="FFFFFF"/>
                            </a:outerShdw>
                          </a:effectLst>
                          <a:latin typeface="Trebuchet MS" pitchFamily="34" charset="0"/>
                        </a:rPr>
                        <a:t>Maintaining high ethical standards within travel trade.</a:t>
                      </a:r>
                    </a:p>
                    <a:p>
                      <a:pPr marL="0" marR="0" lvl="0" indent="0" algn="l" defTabSz="914400" rtl="0" eaLnBrk="1" fontAlgn="base" latinLnBrk="0" hangingPunct="1">
                        <a:lnSpc>
                          <a:spcPct val="100000"/>
                        </a:lnSpc>
                        <a:spcBef>
                          <a:spcPts val="800"/>
                        </a:spcBef>
                        <a:spcAft>
                          <a:spcPct val="0"/>
                        </a:spcAft>
                        <a:buClr>
                          <a:srgbClr val="FF0000"/>
                        </a:buClr>
                        <a:buSzPct val="100000"/>
                        <a:buFont typeface="Wingdings" pitchFamily="2" charset="2"/>
                        <a:buChar char="ü"/>
                        <a:tabLst/>
                      </a:pPr>
                      <a:r>
                        <a:rPr kumimoji="0" lang="en-US" sz="2000" b="0" i="0" u="none" strike="noStrike" cap="none" normalizeH="0" baseline="0">
                          <a:ln>
                            <a:noFill/>
                          </a:ln>
                          <a:solidFill>
                            <a:srgbClr val="000000"/>
                          </a:solidFill>
                          <a:effectLst>
                            <a:outerShdw blurRad="38100" dist="38100" dir="2700000" algn="tl">
                              <a:srgbClr val="FFFFFF"/>
                            </a:outerShdw>
                          </a:effectLst>
                          <a:latin typeface="Trebuchet MS" pitchFamily="34" charset="0"/>
                        </a:rPr>
                        <a:t>Contributing to the sound progress and growth of the industry.</a:t>
                      </a:r>
                      <a:endParaRPr kumimoji="0" lang="en-GB" sz="2000" b="0" i="0" u="none" strike="noStrike" cap="none" normalizeH="0" baseline="0">
                        <a:ln>
                          <a:noFill/>
                        </a:ln>
                        <a:solidFill>
                          <a:srgbClr val="000000"/>
                        </a:solidFill>
                        <a:effectLst>
                          <a:outerShdw blurRad="38100" dist="38100" dir="2700000" algn="tl">
                            <a:srgbClr val="FFFFFF"/>
                          </a:outerShdw>
                        </a:effectLst>
                        <a:latin typeface="Trebuchet MS" pitchFamily="34" charset="0"/>
                      </a:endParaRPr>
                    </a:p>
                    <a:p>
                      <a:pPr marL="0" marR="0" lvl="0" indent="0" algn="l" defTabSz="914400" rtl="0" eaLnBrk="1" fontAlgn="base" latinLnBrk="0" hangingPunct="1">
                        <a:lnSpc>
                          <a:spcPct val="100000"/>
                        </a:lnSpc>
                        <a:spcBef>
                          <a:spcPts val="800"/>
                        </a:spcBef>
                        <a:spcAft>
                          <a:spcPct val="0"/>
                        </a:spcAft>
                        <a:buClr>
                          <a:srgbClr val="FF0000"/>
                        </a:buClr>
                        <a:buSzPct val="100000"/>
                        <a:buFont typeface="Wingdings" pitchFamily="2" charset="2"/>
                        <a:buChar char="ü"/>
                        <a:tabLst/>
                      </a:pPr>
                      <a:endParaRPr kumimoji="0" lang="en-US" sz="2000" b="0" i="0" u="none" strike="noStrike" cap="none" normalizeH="0" baseline="0">
                        <a:ln>
                          <a:noFill/>
                        </a:ln>
                        <a:solidFill>
                          <a:srgbClr val="000000"/>
                        </a:solidFill>
                        <a:effectLst>
                          <a:outerShdw blurRad="38100" dist="38100" dir="2700000" algn="tl">
                            <a:srgbClr val="FFFFFF"/>
                          </a:outerShdw>
                        </a:effectLst>
                        <a:latin typeface="Trebuchet MS"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en-US" sz="2400" b="0" i="0" u="none" strike="noStrike" cap="none" normalizeH="0" baseline="0">
                          <a:ln>
                            <a:noFill/>
                          </a:ln>
                          <a:solidFill>
                            <a:srgbClr val="FFFF00"/>
                          </a:solidFill>
                          <a:effectLst>
                            <a:outerShdw blurRad="38100" dist="38100" dir="2700000" algn="tl">
                              <a:srgbClr val="000000"/>
                            </a:outerShdw>
                          </a:effectLst>
                          <a:latin typeface="Trebuchet MS" pitchFamily="34" charset="0"/>
                        </a:rPr>
                        <a:t>AIMS</a:t>
                      </a:r>
                    </a:p>
                    <a:p>
                      <a:pPr marL="0" marR="0" lvl="0" indent="0" algn="l" defTabSz="914400" rtl="0" eaLnBrk="1" fontAlgn="base" latinLnBrk="0" hangingPunct="1">
                        <a:lnSpc>
                          <a:spcPct val="100000"/>
                        </a:lnSpc>
                        <a:spcBef>
                          <a:spcPts val="800"/>
                        </a:spcBef>
                        <a:spcAft>
                          <a:spcPct val="0"/>
                        </a:spcAft>
                        <a:buClr>
                          <a:srgbClr val="FF0000"/>
                        </a:buClr>
                        <a:buSzPct val="100000"/>
                        <a:buFont typeface="Wingdings" pitchFamily="2" charset="2"/>
                        <a:buChar char="ü"/>
                        <a:tabLst/>
                      </a:pPr>
                      <a:r>
                        <a:rPr kumimoji="0" lang="en-US" sz="2000" b="0" i="0" u="none" strike="noStrike" cap="none" normalizeH="0" baseline="0">
                          <a:ln>
                            <a:noFill/>
                          </a:ln>
                          <a:solidFill>
                            <a:srgbClr val="000000"/>
                          </a:solidFill>
                          <a:effectLst>
                            <a:outerShdw blurRad="38100" dist="38100" dir="2700000" algn="tl">
                              <a:srgbClr val="FFFFFF"/>
                            </a:outerShdw>
                          </a:effectLst>
                          <a:latin typeface="Trebuchet MS" pitchFamily="34" charset="0"/>
                        </a:rPr>
                        <a:t>Developing tourism business through improving travel agency business.</a:t>
                      </a:r>
                    </a:p>
                    <a:p>
                      <a:pPr marL="0" marR="0" lvl="0" indent="0" algn="l" defTabSz="914400" rtl="0" eaLnBrk="1" fontAlgn="base" latinLnBrk="0" hangingPunct="1">
                        <a:lnSpc>
                          <a:spcPct val="100000"/>
                        </a:lnSpc>
                        <a:spcBef>
                          <a:spcPts val="800"/>
                        </a:spcBef>
                        <a:spcAft>
                          <a:spcPct val="0"/>
                        </a:spcAft>
                        <a:buClr>
                          <a:srgbClr val="FF0000"/>
                        </a:buClr>
                        <a:buSzPct val="100000"/>
                        <a:buFont typeface="Wingdings" pitchFamily="2" charset="2"/>
                        <a:buChar char="ü"/>
                        <a:tabLst/>
                      </a:pPr>
                      <a:r>
                        <a:rPr kumimoji="0" lang="en-US" sz="2000" b="0" i="0" u="none" strike="noStrike" cap="none" normalizeH="0" baseline="0">
                          <a:ln>
                            <a:noFill/>
                          </a:ln>
                          <a:solidFill>
                            <a:srgbClr val="000000"/>
                          </a:solidFill>
                          <a:effectLst>
                            <a:outerShdw blurRad="38100" dist="38100" dir="2700000" algn="tl">
                              <a:srgbClr val="FFFFFF"/>
                            </a:outerShdw>
                          </a:effectLst>
                          <a:latin typeface="Trebuchet MS" pitchFamily="34" charset="0"/>
                        </a:rPr>
                        <a:t>Promoting mutual cooperation among TAAI members. </a:t>
                      </a:r>
                      <a:endParaRPr kumimoji="0" lang="en-GB" sz="2000" b="0" i="0" u="none" strike="noStrike" cap="none" normalizeH="0" baseline="0">
                        <a:ln>
                          <a:noFill/>
                        </a:ln>
                        <a:solidFill>
                          <a:srgbClr val="000000"/>
                        </a:solidFill>
                        <a:effectLst>
                          <a:outerShdw blurRad="38100" dist="38100" dir="2700000" algn="tl">
                            <a:srgbClr val="FFFFFF"/>
                          </a:outerShdw>
                        </a:effectLst>
                        <a:latin typeface="Trebuchet MS"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en-US" sz="2000" b="0" i="0" u="none" strike="noStrike" cap="none" normalizeH="0" baseline="0">
                          <a:ln>
                            <a:noFill/>
                          </a:ln>
                          <a:solidFill>
                            <a:srgbClr val="FFFF00"/>
                          </a:solidFill>
                          <a:effectLst>
                            <a:outerShdw blurRad="38100" dist="38100" dir="2700000" algn="tl">
                              <a:srgbClr val="000000"/>
                            </a:outerShdw>
                          </a:effectLst>
                          <a:latin typeface="Trebuchet MS" pitchFamily="34" charset="0"/>
                        </a:rPr>
                        <a:t>MAJOR  ACTIVITIES  OF  TAAI</a:t>
                      </a:r>
                    </a:p>
                    <a:p>
                      <a:pPr marL="0" marR="0" lvl="0" indent="0" algn="l" defTabSz="914400" rtl="0" eaLnBrk="1" fontAlgn="base" latinLnBrk="0" hangingPunct="1">
                        <a:lnSpc>
                          <a:spcPct val="100000"/>
                        </a:lnSpc>
                        <a:spcBef>
                          <a:spcPts val="800"/>
                        </a:spcBef>
                        <a:spcAft>
                          <a:spcPct val="0"/>
                        </a:spcAft>
                        <a:buClr>
                          <a:srgbClr val="A9432B"/>
                        </a:buClr>
                        <a:buSzPct val="100000"/>
                        <a:buFont typeface="Wingdings" pitchFamily="2" charset="2"/>
                        <a:buChar char="ü"/>
                        <a:tabLst/>
                      </a:pPr>
                      <a:r>
                        <a:rPr kumimoji="0" lang="en-US" sz="2000" b="0" i="0" u="none" strike="noStrike" cap="none" normalizeH="0" baseline="0">
                          <a:ln>
                            <a:noFill/>
                          </a:ln>
                          <a:solidFill>
                            <a:srgbClr val="000000"/>
                          </a:solidFill>
                          <a:effectLst>
                            <a:outerShdw blurRad="38100" dist="38100" dir="2700000" algn="tl">
                              <a:srgbClr val="FFFFFF"/>
                            </a:outerShdw>
                          </a:effectLst>
                          <a:latin typeface="Trebuchet MS" pitchFamily="34" charset="0"/>
                        </a:rPr>
                        <a:t>Maintain and stimulate the growth of travel and tourism</a:t>
                      </a:r>
                    </a:p>
                    <a:p>
                      <a:pPr marL="0" marR="0" lvl="0" indent="0" algn="l" defTabSz="914400"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en-IN" sz="2000" b="0" i="0" u="none" strike="noStrike" cap="none" normalizeH="0" baseline="0">
                        <a:ln>
                          <a:noFill/>
                        </a:ln>
                        <a:solidFill>
                          <a:srgbClr val="FFFF00"/>
                        </a:solidFill>
                        <a:effectLst>
                          <a:outerShdw blurRad="38100" dist="38100" dir="2700000" algn="tl">
                            <a:srgbClr val="000000"/>
                          </a:outerShdw>
                        </a:effectLst>
                        <a:latin typeface="Trebuchet MS"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en-US" sz="2000" b="0" i="0" u="none" strike="noStrike" cap="none" normalizeH="0" baseline="0">
                          <a:ln>
                            <a:noFill/>
                          </a:ln>
                          <a:solidFill>
                            <a:srgbClr val="FFFF00"/>
                          </a:solidFill>
                          <a:effectLst>
                            <a:outerShdw blurRad="38100" dist="38100" dir="2700000" algn="tl">
                              <a:srgbClr val="000000"/>
                            </a:outerShdw>
                          </a:effectLst>
                          <a:latin typeface="Trebuchet MS" pitchFamily="34" charset="0"/>
                        </a:rPr>
                        <a:t>MAJOR  ACTIVITIES  OF  TAAI</a:t>
                      </a:r>
                    </a:p>
                    <a:p>
                      <a:pPr marL="0" marR="0" lvl="0" indent="0" algn="l" defTabSz="914400" rtl="0" eaLnBrk="1" fontAlgn="base" latinLnBrk="0" hangingPunct="1">
                        <a:lnSpc>
                          <a:spcPct val="100000"/>
                        </a:lnSpc>
                        <a:spcBef>
                          <a:spcPts val="800"/>
                        </a:spcBef>
                        <a:spcAft>
                          <a:spcPct val="0"/>
                        </a:spcAft>
                        <a:buClr>
                          <a:srgbClr val="000000"/>
                        </a:buClr>
                        <a:buSzPct val="100000"/>
                        <a:buFont typeface="Times New Roman" pitchFamily="18" charset="0"/>
                        <a:buChar char="•"/>
                        <a:tabLst/>
                      </a:pPr>
                      <a:r>
                        <a:rPr kumimoji="0" lang="en-US" sz="2000" b="0" i="0" u="none" strike="noStrike" cap="none" normalizeH="0" baseline="0">
                          <a:ln>
                            <a:noFill/>
                          </a:ln>
                          <a:solidFill>
                            <a:srgbClr val="000000"/>
                          </a:solidFill>
                          <a:effectLst>
                            <a:outerShdw blurRad="38100" dist="38100" dir="2700000" algn="tl">
                              <a:srgbClr val="FFFFFF"/>
                            </a:outerShdw>
                          </a:effectLst>
                          <a:latin typeface="Trebuchet MS" pitchFamily="34" charset="0"/>
                        </a:rPr>
                        <a:t>Directing the attention of the controlling authorities for the betterment of the industry</a:t>
                      </a:r>
                    </a:p>
                    <a:p>
                      <a:pPr marL="0" marR="0" lvl="0" indent="0" algn="l" defTabSz="914400"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en-IN" sz="2000" b="0" i="0" u="none" strike="noStrike" cap="none" normalizeH="0" baseline="0">
                        <a:ln>
                          <a:noFill/>
                        </a:ln>
                        <a:solidFill>
                          <a:srgbClr val="FFFF00"/>
                        </a:solidFill>
                        <a:effectLst>
                          <a:outerShdw blurRad="38100" dist="38100" dir="2700000" algn="tl">
                            <a:srgbClr val="000000"/>
                          </a:outerShdw>
                        </a:effectLst>
                        <a:latin typeface="Trebuchet MS"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extLst>
                  <a:ext uri="{0D108BD9-81ED-4DB2-BD59-A6C34878D82A}">
                    <a16:rowId xmlns="" xmlns:a16="http://schemas.microsoft.com/office/drawing/2014/main" val="10002"/>
                  </a:ext>
                </a:extLst>
              </a:tr>
            </a:tbl>
          </a:graphicData>
        </a:graphic>
      </p:graphicFrame>
      <p:sp>
        <p:nvSpPr>
          <p:cNvPr id="5" name="Slide Number Placeholder 4"/>
          <p:cNvSpPr txBox="1">
            <a:spLocks noGrp="1"/>
          </p:cNvSpPr>
          <p:nvPr/>
        </p:nvSpPr>
        <p:spPr>
          <a:xfrm>
            <a:off x="6084888" y="7245350"/>
            <a:ext cx="2133600" cy="365125"/>
          </a:xfrm>
          <a:prstGeom prst="rect">
            <a:avLst/>
          </a:prstGeom>
          <a:noFill/>
        </p:spPr>
        <p:txBody>
          <a:bodyPr anchor="ctr"/>
          <a:lstStyle/>
          <a:p>
            <a:pPr algn="r">
              <a:defRPr/>
            </a:pPr>
            <a:fld id="{56B6929C-6D0F-496C-930F-AE1708778DF3}" type="slidenum">
              <a:rPr lang="en-GB" sz="1200">
                <a:solidFill>
                  <a:schemeClr val="tx1">
                    <a:tint val="75000"/>
                  </a:schemeClr>
                </a:solidFill>
              </a:rPr>
              <a:pPr algn="r">
                <a:defRPr/>
              </a:pPr>
              <a:t>47</a:t>
            </a:fld>
            <a:endParaRPr lang="en-GB" sz="1200">
              <a:solidFill>
                <a:schemeClr val="tx1">
                  <a:tint val="75000"/>
                </a:schemeClr>
              </a:solidFill>
            </a:endParaRPr>
          </a:p>
        </p:txBody>
      </p:sp>
      <p:pic>
        <p:nvPicPr>
          <p:cNvPr id="19482" name="Picture 4"/>
          <p:cNvPicPr>
            <a:picLocks noChangeAspect="1" noChangeArrowheads="1"/>
          </p:cNvPicPr>
          <p:nvPr/>
        </p:nvPicPr>
        <p:blipFill>
          <a:blip r:embed="rId3"/>
          <a:srcRect/>
          <a:stretch>
            <a:fillRect/>
          </a:stretch>
        </p:blipFill>
        <p:spPr bwMode="auto">
          <a:xfrm>
            <a:off x="2339979" y="1844676"/>
            <a:ext cx="1871663" cy="1341439"/>
          </a:xfrm>
          <a:prstGeom prst="rect">
            <a:avLst/>
          </a:prstGeom>
          <a:noFill/>
          <a:ln w="9525">
            <a:noFill/>
            <a:miter lim="800000"/>
            <a:headEnd/>
            <a:tailEnd/>
          </a:ln>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itle 1"/>
          <p:cNvSpPr>
            <a:spLocks noGrp="1"/>
          </p:cNvSpPr>
          <p:nvPr>
            <p:ph type="title" idx="4294967295"/>
          </p:nvPr>
        </p:nvSpPr>
        <p:spPr>
          <a:xfrm>
            <a:off x="457200" y="-20547"/>
            <a:ext cx="8458200" cy="712698"/>
          </a:xfrm>
        </p:spPr>
        <p:txBody>
          <a:bodyPr vert="horz" lIns="91440" tIns="45720" rIns="91440" bIns="45720" rtlCol="0" anchor="ctr">
            <a:normAutofit/>
          </a:bodyPr>
          <a:lstStyle/>
          <a:p>
            <a:pPr eaLnBrk="1" hangingPunct="1">
              <a:defRPr/>
            </a:pPr>
            <a:r>
              <a:rPr lang="en-GB" sz="3200" dirty="0">
                <a:solidFill>
                  <a:srgbClr val="C00000"/>
                </a:solidFill>
              </a:rPr>
              <a:t>5.5 PRIVATE ORGANISATIONS IN INDIA</a:t>
            </a:r>
          </a:p>
        </p:txBody>
      </p:sp>
      <p:graphicFrame>
        <p:nvGraphicFramePr>
          <p:cNvPr id="115748" name="Group 36"/>
          <p:cNvGraphicFramePr>
            <a:graphicFrameLocks noGrp="1"/>
          </p:cNvGraphicFramePr>
          <p:nvPr>
            <p:ph idx="4294967295"/>
            <p:extLst>
              <p:ext uri="{D42A27DB-BD31-4B8C-83A1-F6EECF244321}">
                <p14:modId xmlns="" xmlns:p14="http://schemas.microsoft.com/office/powerpoint/2010/main" val="2294765761"/>
              </p:ext>
            </p:extLst>
          </p:nvPr>
        </p:nvGraphicFramePr>
        <p:xfrm>
          <a:off x="0" y="692153"/>
          <a:ext cx="9144002" cy="6165852"/>
        </p:xfrm>
        <a:graphic>
          <a:graphicData uri="http://schemas.openxmlformats.org/drawingml/2006/table">
            <a:tbl>
              <a:tblPr/>
              <a:tblGrid>
                <a:gridCol w="2287588">
                  <a:extLst>
                    <a:ext uri="{9D8B030D-6E8A-4147-A177-3AD203B41FA5}">
                      <a16:colId xmlns="" xmlns:a16="http://schemas.microsoft.com/office/drawing/2014/main" val="20000"/>
                    </a:ext>
                  </a:extLst>
                </a:gridCol>
                <a:gridCol w="2151063">
                  <a:extLst>
                    <a:ext uri="{9D8B030D-6E8A-4147-A177-3AD203B41FA5}">
                      <a16:colId xmlns="" xmlns:a16="http://schemas.microsoft.com/office/drawing/2014/main" val="20001"/>
                    </a:ext>
                  </a:extLst>
                </a:gridCol>
                <a:gridCol w="2420939">
                  <a:extLst>
                    <a:ext uri="{9D8B030D-6E8A-4147-A177-3AD203B41FA5}">
                      <a16:colId xmlns="" xmlns:a16="http://schemas.microsoft.com/office/drawing/2014/main" val="20002"/>
                    </a:ext>
                  </a:extLst>
                </a:gridCol>
                <a:gridCol w="2284412">
                  <a:extLst>
                    <a:ext uri="{9D8B030D-6E8A-4147-A177-3AD203B41FA5}">
                      <a16:colId xmlns="" xmlns:a16="http://schemas.microsoft.com/office/drawing/2014/main" val="20003"/>
                    </a:ext>
                  </a:extLst>
                </a:gridCol>
              </a:tblGrid>
              <a:tr h="620713">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r>
                        <a:rPr kumimoji="0" lang="en-GB" sz="2400" b="1" i="0" u="none" strike="noStrike" cap="none" normalizeH="0" baseline="0">
                          <a:ln>
                            <a:noFill/>
                          </a:ln>
                          <a:solidFill>
                            <a:srgbClr val="000000"/>
                          </a:solidFill>
                          <a:effectLst>
                            <a:outerShdw blurRad="38100" dist="38100" dir="2700000" algn="tl">
                              <a:srgbClr val="FFFFFF"/>
                            </a:outerShdw>
                          </a:effectLst>
                          <a:latin typeface="Trebuchet MS" pitchFamily="34" charset="0"/>
                          <a:cs typeface="Arial" charset="0"/>
                        </a:rPr>
                        <a:t>Name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r>
                        <a:rPr kumimoji="0" lang="en-GB" sz="2400" b="1" i="0" u="none" strike="noStrike" cap="none" normalizeH="0" baseline="0">
                          <a:ln>
                            <a:noFill/>
                          </a:ln>
                          <a:solidFill>
                            <a:srgbClr val="000000"/>
                          </a:solidFill>
                          <a:effectLst>
                            <a:outerShdw blurRad="38100" dist="38100" dir="2700000" algn="tl">
                              <a:srgbClr val="FFFFFF"/>
                            </a:outerShdw>
                          </a:effectLst>
                          <a:latin typeface="Trebuchet MS" pitchFamily="34" charset="0"/>
                          <a:cs typeface="Arial" charset="0"/>
                        </a:rPr>
                        <a:t>Abb.</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r>
                        <a:rPr kumimoji="0" lang="en-GB" sz="2400" b="1" i="0" u="none" strike="noStrike" cap="none" normalizeH="0" baseline="0">
                          <a:ln>
                            <a:noFill/>
                          </a:ln>
                          <a:solidFill>
                            <a:srgbClr val="000000"/>
                          </a:solidFill>
                          <a:effectLst>
                            <a:outerShdw blurRad="38100" dist="38100" dir="2700000" algn="tl">
                              <a:srgbClr val="FFFFFF"/>
                            </a:outerShdw>
                          </a:effectLst>
                          <a:latin typeface="Trebuchet MS" pitchFamily="34" charset="0"/>
                          <a:cs typeface="Arial" charset="0"/>
                        </a:rPr>
                        <a:t>Description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r>
                        <a:rPr kumimoji="0" lang="en-GB" sz="2400" b="1" i="0" u="none" strike="noStrike" cap="none" normalizeH="0" baseline="0">
                          <a:ln>
                            <a:noFill/>
                          </a:ln>
                          <a:solidFill>
                            <a:srgbClr val="000000"/>
                          </a:solidFill>
                          <a:effectLst>
                            <a:outerShdw blurRad="38100" dist="38100" dir="2700000" algn="tl">
                              <a:srgbClr val="FFFFFF"/>
                            </a:outerShdw>
                          </a:effectLst>
                          <a:latin typeface="Trebuchet MS" pitchFamily="34" charset="0"/>
                          <a:cs typeface="Arial" charset="0"/>
                        </a:rPr>
                        <a:t>Website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7E4BD"/>
                    </a:solidFill>
                  </a:tcPr>
                </a:tc>
                <a:extLst>
                  <a:ext uri="{0D108BD9-81ED-4DB2-BD59-A6C34878D82A}">
                    <a16:rowId xmlns="" xmlns:a16="http://schemas.microsoft.com/office/drawing/2014/main" val="10000"/>
                  </a:ext>
                </a:extLst>
              </a:tr>
              <a:tr h="5545139">
                <a:tc>
                  <a:txBody>
                    <a:bodyPr/>
                    <a:lstStyle/>
                    <a:p>
                      <a:pPr marL="0" marR="0" lvl="0" indent="0" algn="l" defTabSz="914400"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en-US" sz="2400" b="0" i="0" u="none" strike="noStrike" cap="none" normalizeH="0" baseline="0">
                          <a:ln>
                            <a:noFill/>
                          </a:ln>
                          <a:solidFill>
                            <a:schemeClr val="tx1"/>
                          </a:solidFill>
                          <a:effectLst>
                            <a:outerShdw blurRad="38100" dist="38100" dir="2700000" algn="tl">
                              <a:srgbClr val="FFFFFF"/>
                            </a:outerShdw>
                          </a:effectLst>
                          <a:latin typeface="Trebuchet MS" pitchFamily="34" charset="0"/>
                        </a:rPr>
                        <a:t>The Federation of Hotel </a:t>
                      </a:r>
                      <a:endParaRPr kumimoji="0" lang="en-IN" sz="2400" b="0" i="0" u="none" strike="noStrike" cap="none" normalizeH="0" baseline="0">
                        <a:ln>
                          <a:noFill/>
                        </a:ln>
                        <a:solidFill>
                          <a:schemeClr val="tx1"/>
                        </a:solidFill>
                        <a:effectLst>
                          <a:outerShdw blurRad="38100" dist="38100" dir="2700000" algn="tl">
                            <a:srgbClr val="FFFFFF"/>
                          </a:outerShdw>
                        </a:effectLst>
                        <a:latin typeface="Trebuchet MS"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en-US" sz="2400" b="0" i="0" u="none" strike="noStrike" cap="none" normalizeH="0" baseline="0">
                          <a:ln>
                            <a:noFill/>
                          </a:ln>
                          <a:solidFill>
                            <a:schemeClr val="tx1"/>
                          </a:solidFill>
                          <a:effectLst>
                            <a:outerShdw blurRad="38100" dist="38100" dir="2700000" algn="tl">
                              <a:srgbClr val="FFFFFF"/>
                            </a:outerShdw>
                          </a:effectLst>
                          <a:latin typeface="Trebuchet MS" pitchFamily="34" charset="0"/>
                        </a:rPr>
                        <a:t>FHRAI</a:t>
                      </a:r>
                      <a:endParaRPr kumimoji="0" lang="en-IN" sz="2400" b="0" i="0" u="none" strike="noStrike" cap="none" normalizeH="0" baseline="0">
                        <a:ln>
                          <a:noFill/>
                        </a:ln>
                        <a:solidFill>
                          <a:schemeClr val="tx1"/>
                        </a:solidFill>
                        <a:effectLst>
                          <a:outerShdw blurRad="38100" dist="38100" dir="2700000" algn="tl">
                            <a:srgbClr val="FFFFFF"/>
                          </a:outerShdw>
                        </a:effectLst>
                        <a:latin typeface="Trebuchet MS"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ts val="800"/>
                        </a:spcBef>
                        <a:spcAft>
                          <a:spcPct val="0"/>
                        </a:spcAft>
                        <a:buClr>
                          <a:srgbClr val="000000"/>
                        </a:buClr>
                        <a:buSzPct val="100000"/>
                        <a:buFont typeface="Wingdings" pitchFamily="2" charset="2"/>
                        <a:buChar char="Ø"/>
                        <a:tabLst/>
                      </a:pPr>
                      <a:r>
                        <a:rPr kumimoji="0" lang="en-US" sz="2000" b="0" i="0" u="none" strike="noStrike" cap="none" normalizeH="0" baseline="0">
                          <a:ln>
                            <a:noFill/>
                          </a:ln>
                          <a:solidFill>
                            <a:srgbClr val="000000"/>
                          </a:solidFill>
                          <a:effectLst>
                            <a:outerShdw blurRad="38100" dist="38100" dir="2700000" algn="tl">
                              <a:srgbClr val="FFFFFF"/>
                            </a:outerShdw>
                          </a:effectLst>
                          <a:latin typeface="Trebuchet MS" pitchFamily="34" charset="0"/>
                        </a:rPr>
                        <a:t>Unite four regional Associations in a representative national organisation</a:t>
                      </a:r>
                    </a:p>
                    <a:p>
                      <a:pPr marL="0" marR="0" lvl="0" indent="0" algn="l" defTabSz="914400" rtl="0" eaLnBrk="1" fontAlgn="base" latinLnBrk="0" hangingPunct="1">
                        <a:lnSpc>
                          <a:spcPct val="100000"/>
                        </a:lnSpc>
                        <a:spcBef>
                          <a:spcPts val="800"/>
                        </a:spcBef>
                        <a:spcAft>
                          <a:spcPct val="0"/>
                        </a:spcAft>
                        <a:buClr>
                          <a:srgbClr val="000000"/>
                        </a:buClr>
                        <a:buSzPct val="100000"/>
                        <a:buFont typeface="Wingdings" pitchFamily="2" charset="2"/>
                        <a:buChar char="Ø"/>
                        <a:tabLst/>
                      </a:pPr>
                      <a:endParaRPr kumimoji="0" lang="en-US" sz="2000" b="0" i="0" u="none" strike="noStrike" cap="none" normalizeH="0" baseline="0">
                        <a:ln>
                          <a:noFill/>
                        </a:ln>
                        <a:solidFill>
                          <a:srgbClr val="000000"/>
                        </a:solidFill>
                        <a:effectLst>
                          <a:outerShdw blurRad="38100" dist="38100" dir="2700000" algn="tl">
                            <a:srgbClr val="FFFFFF"/>
                          </a:outerShdw>
                        </a:effectLst>
                        <a:latin typeface="Trebuchet MS" pitchFamily="34" charset="0"/>
                      </a:endParaRPr>
                    </a:p>
                    <a:p>
                      <a:pPr marL="0" marR="0" lvl="0" indent="0" algn="l" defTabSz="914400" rtl="0" eaLnBrk="1" fontAlgn="base" latinLnBrk="0" hangingPunct="1">
                        <a:lnSpc>
                          <a:spcPct val="100000"/>
                        </a:lnSpc>
                        <a:spcBef>
                          <a:spcPts val="800"/>
                        </a:spcBef>
                        <a:spcAft>
                          <a:spcPct val="0"/>
                        </a:spcAft>
                        <a:buClr>
                          <a:srgbClr val="000000"/>
                        </a:buClr>
                        <a:buSzPct val="100000"/>
                        <a:buFont typeface="Wingdings" pitchFamily="2" charset="2"/>
                        <a:buChar char="Ø"/>
                        <a:tabLst/>
                      </a:pPr>
                      <a:r>
                        <a:rPr kumimoji="0" lang="en-US" sz="2000" b="0" i="0" u="none" strike="noStrike" cap="none" normalizeH="0" baseline="0">
                          <a:ln>
                            <a:noFill/>
                          </a:ln>
                          <a:solidFill>
                            <a:srgbClr val="000000"/>
                          </a:solidFill>
                          <a:effectLst>
                            <a:outerShdw blurRad="38100" dist="38100" dir="2700000" algn="tl">
                              <a:srgbClr val="FFFFFF"/>
                            </a:outerShdw>
                          </a:effectLst>
                          <a:latin typeface="Trebuchet MS" pitchFamily="34" charset="0"/>
                        </a:rPr>
                        <a:t>Create a national fraternity</a:t>
                      </a:r>
                    </a:p>
                    <a:p>
                      <a:pPr marL="0" marR="0" lvl="0" indent="0" algn="l" defTabSz="914400" rtl="0" eaLnBrk="1" fontAlgn="base" latinLnBrk="0" hangingPunct="1">
                        <a:lnSpc>
                          <a:spcPct val="100000"/>
                        </a:lnSpc>
                        <a:spcBef>
                          <a:spcPts val="800"/>
                        </a:spcBef>
                        <a:spcAft>
                          <a:spcPct val="0"/>
                        </a:spcAft>
                        <a:buClr>
                          <a:srgbClr val="000000"/>
                        </a:buClr>
                        <a:buSzPct val="100000"/>
                        <a:buFont typeface="Wingdings" pitchFamily="2" charset="2"/>
                        <a:buChar char="Ø"/>
                        <a:tabLst/>
                      </a:pPr>
                      <a:endParaRPr kumimoji="0" lang="en-US" sz="2000" b="0" i="0" u="none" strike="noStrike" cap="none" normalizeH="0" baseline="0">
                        <a:ln>
                          <a:noFill/>
                        </a:ln>
                        <a:solidFill>
                          <a:srgbClr val="000000"/>
                        </a:solidFill>
                        <a:effectLst>
                          <a:outerShdw blurRad="38100" dist="38100" dir="2700000" algn="tl">
                            <a:srgbClr val="FFFFFF"/>
                          </a:outerShdw>
                        </a:effectLst>
                        <a:latin typeface="Trebuchet MS" pitchFamily="34" charset="0"/>
                      </a:endParaRPr>
                    </a:p>
                    <a:p>
                      <a:pPr marL="0" marR="0" lvl="0" indent="0" algn="l" defTabSz="914400" rtl="0" eaLnBrk="1" fontAlgn="base" latinLnBrk="0" hangingPunct="1">
                        <a:lnSpc>
                          <a:spcPct val="100000"/>
                        </a:lnSpc>
                        <a:spcBef>
                          <a:spcPts val="800"/>
                        </a:spcBef>
                        <a:spcAft>
                          <a:spcPct val="0"/>
                        </a:spcAft>
                        <a:buClr>
                          <a:srgbClr val="000000"/>
                        </a:buClr>
                        <a:buSzPct val="100000"/>
                        <a:buFont typeface="Wingdings" pitchFamily="2" charset="2"/>
                        <a:buChar char="Ø"/>
                        <a:tabLst/>
                      </a:pPr>
                      <a:r>
                        <a:rPr kumimoji="0" lang="en-US" sz="2000" b="0" i="0" u="none" strike="noStrike" cap="none" normalizeH="0" baseline="0">
                          <a:ln>
                            <a:noFill/>
                          </a:ln>
                          <a:solidFill>
                            <a:srgbClr val="000000"/>
                          </a:solidFill>
                          <a:effectLst>
                            <a:outerShdw blurRad="38100" dist="38100" dir="2700000" algn="tl">
                              <a:srgbClr val="FFFFFF"/>
                            </a:outerShdw>
                          </a:effectLst>
                          <a:latin typeface="Trebuchet MS" pitchFamily="34" charset="0"/>
                        </a:rPr>
                        <a:t>Consider and take decisions on all question of interest to hotel and restaurant industry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r>
                        <a:rPr kumimoji="0" lang="en-IN" sz="2300" b="0" i="0" u="none" strike="noStrike" cap="none" normalizeH="0" baseline="0" dirty="0">
                          <a:ln>
                            <a:noFill/>
                          </a:ln>
                          <a:solidFill>
                            <a:srgbClr val="FF3300"/>
                          </a:solidFill>
                          <a:effectLst>
                            <a:outerShdw blurRad="38100" dist="38100" dir="2700000" algn="tl">
                              <a:srgbClr val="000000"/>
                            </a:outerShdw>
                          </a:effectLst>
                          <a:latin typeface="Trebuchet MS" pitchFamily="34" charset="0"/>
                        </a:rPr>
                        <a:t>www.</a:t>
                      </a:r>
                      <a:r>
                        <a:rPr kumimoji="0" lang="en-IN" sz="2300" b="1" i="0" u="none" strike="noStrike" cap="none" normalizeH="0" baseline="0" dirty="0">
                          <a:ln>
                            <a:noFill/>
                          </a:ln>
                          <a:solidFill>
                            <a:srgbClr val="FF3300"/>
                          </a:solidFill>
                          <a:effectLst>
                            <a:outerShdw blurRad="38100" dist="38100" dir="2700000" algn="tl">
                              <a:srgbClr val="000000"/>
                            </a:outerShdw>
                          </a:effectLst>
                          <a:latin typeface="Trebuchet MS" pitchFamily="34" charset="0"/>
                        </a:rPr>
                        <a:t>fhrai</a:t>
                      </a:r>
                      <a:r>
                        <a:rPr kumimoji="0" lang="en-IN" sz="2300" b="0" i="0" u="none" strike="noStrike" cap="none" normalizeH="0" baseline="0" dirty="0">
                          <a:ln>
                            <a:noFill/>
                          </a:ln>
                          <a:solidFill>
                            <a:srgbClr val="FF3300"/>
                          </a:solidFill>
                          <a:effectLst>
                            <a:outerShdw blurRad="38100" dist="38100" dir="2700000" algn="tl">
                              <a:srgbClr val="000000"/>
                            </a:outerShdw>
                          </a:effectLst>
                          <a:latin typeface="Trebuchet MS" pitchFamily="34" charset="0"/>
                        </a:rPr>
                        <a:t>.com </a:t>
                      </a:r>
                      <a:endParaRPr kumimoji="0" lang="en-GB" sz="2300" b="0" i="0" u="none" strike="noStrike" cap="none" normalizeH="0" baseline="0" dirty="0">
                        <a:ln>
                          <a:noFill/>
                        </a:ln>
                        <a:solidFill>
                          <a:srgbClr val="FF3300"/>
                        </a:solidFill>
                        <a:effectLst>
                          <a:outerShdw blurRad="38100" dist="38100" dir="2700000" algn="tl">
                            <a:srgbClr val="000000"/>
                          </a:outerShdw>
                        </a:effectLst>
                        <a:latin typeface="Trebuchet MS" pitchFamily="34" charset="0"/>
                        <a:cs typeface="Arial" charset="0"/>
                      </a:endParaRPr>
                    </a:p>
                    <a:p>
                      <a:pPr marL="0" marR="0" lvl="0" indent="0" algn="l" defTabSz="914400" rtl="0" eaLnBrk="1" fontAlgn="base" latinLnBrk="0" hangingPunct="1">
                        <a:lnSpc>
                          <a:spcPct val="100000"/>
                        </a:lnSpc>
                        <a:spcBef>
                          <a:spcPct val="0"/>
                        </a:spcBef>
                        <a:spcAft>
                          <a:spcPct val="0"/>
                        </a:spcAft>
                        <a:buClr>
                          <a:srgbClr val="000000"/>
                        </a:buClr>
                        <a:buSzPct val="100000"/>
                        <a:buFontTx/>
                        <a:buNone/>
                        <a:tabLst/>
                      </a:pPr>
                      <a:endParaRPr kumimoji="0" lang="en-GB" sz="2000" b="0" i="0" u="none" strike="noStrike" cap="none" normalizeH="0" baseline="0" dirty="0">
                        <a:ln>
                          <a:noFill/>
                        </a:ln>
                        <a:solidFill>
                          <a:srgbClr val="FF3300"/>
                        </a:solidFill>
                        <a:effectLst>
                          <a:outerShdw blurRad="38100" dist="38100" dir="2700000" algn="tl">
                            <a:srgbClr val="000000"/>
                          </a:outerShdw>
                        </a:effectLst>
                        <a:latin typeface="Trebuchet MS" pitchFamily="34" charset="0"/>
                        <a:cs typeface="Arial" charset="0"/>
                      </a:endParaRPr>
                    </a:p>
                    <a:p>
                      <a:pPr marL="0" marR="0" lvl="0" indent="0" algn="l" defTabSz="914400" rtl="0" eaLnBrk="1" fontAlgn="base" latinLnBrk="0" hangingPunct="1">
                        <a:lnSpc>
                          <a:spcPct val="100000"/>
                        </a:lnSpc>
                        <a:spcBef>
                          <a:spcPct val="0"/>
                        </a:spcBef>
                        <a:spcAft>
                          <a:spcPct val="0"/>
                        </a:spcAft>
                        <a:buClr>
                          <a:srgbClr val="000000"/>
                        </a:buClr>
                        <a:buSzPct val="100000"/>
                        <a:buFont typeface="Wingdings" pitchFamily="2" charset="2"/>
                        <a:buChar char="Ø"/>
                        <a:tabLst/>
                      </a:pPr>
                      <a:r>
                        <a:rPr kumimoji="0" lang="en-US" sz="2000" b="0" i="0" u="none" strike="noStrike" cap="none" normalizeH="0" baseline="0" dirty="0">
                          <a:ln>
                            <a:noFill/>
                          </a:ln>
                          <a:solidFill>
                            <a:srgbClr val="000000"/>
                          </a:solidFill>
                          <a:effectLst>
                            <a:outerShdw blurRad="38100" dist="38100" dir="2700000" algn="tl">
                              <a:srgbClr val="FFFFFF"/>
                            </a:outerShdw>
                          </a:effectLst>
                          <a:latin typeface="Trebuchet MS" pitchFamily="34" charset="0"/>
                        </a:rPr>
                        <a:t>Promote and market hospitality industry of India</a:t>
                      </a:r>
                    </a:p>
                    <a:p>
                      <a:pPr marL="0" marR="0" lvl="0" indent="0" algn="l" defTabSz="914400" rtl="0" eaLnBrk="1" fontAlgn="base" latinLnBrk="0" hangingPunct="1">
                        <a:lnSpc>
                          <a:spcPct val="100000"/>
                        </a:lnSpc>
                        <a:spcBef>
                          <a:spcPts val="800"/>
                        </a:spcBef>
                        <a:spcAft>
                          <a:spcPct val="0"/>
                        </a:spcAft>
                        <a:buClr>
                          <a:srgbClr val="000000"/>
                        </a:buClr>
                        <a:buSzPct val="100000"/>
                        <a:buFont typeface="Wingdings" pitchFamily="2" charset="2"/>
                        <a:buChar char="Ø"/>
                        <a:tabLst/>
                      </a:pPr>
                      <a:r>
                        <a:rPr kumimoji="0" lang="en-US" sz="2000" b="0" i="0" u="none" strike="noStrike" cap="none" normalizeH="0" baseline="0" dirty="0">
                          <a:ln>
                            <a:noFill/>
                          </a:ln>
                          <a:solidFill>
                            <a:srgbClr val="000000"/>
                          </a:solidFill>
                          <a:effectLst>
                            <a:outerShdw blurRad="38100" dist="38100" dir="2700000" algn="tl">
                              <a:srgbClr val="FFFFFF"/>
                            </a:outerShdw>
                          </a:effectLst>
                          <a:latin typeface="Trebuchet MS" pitchFamily="34" charset="0"/>
                        </a:rPr>
                        <a:t>Coordinate with Ministry of Tourism for securing suitable incentives for the industry</a:t>
                      </a:r>
                      <a:endParaRPr kumimoji="0" lang="en-GB" sz="2000" b="0" i="0" u="none" strike="noStrike" cap="none" normalizeH="0" baseline="0" dirty="0">
                        <a:ln>
                          <a:noFill/>
                        </a:ln>
                        <a:solidFill>
                          <a:srgbClr val="000000"/>
                        </a:solidFill>
                        <a:effectLst>
                          <a:outerShdw blurRad="38100" dist="38100" dir="2700000" algn="tl">
                            <a:srgbClr val="FFFFFF"/>
                          </a:outerShdw>
                        </a:effectLst>
                        <a:latin typeface="Trebuchet MS" pitchFamily="34" charset="0"/>
                      </a:endParaRPr>
                    </a:p>
                    <a:p>
                      <a:pPr marL="0" marR="0" lvl="0" indent="0" algn="l" defTabSz="914400" rtl="0" eaLnBrk="1" fontAlgn="base" latinLnBrk="0" hangingPunct="1">
                        <a:lnSpc>
                          <a:spcPct val="100000"/>
                        </a:lnSpc>
                        <a:spcBef>
                          <a:spcPts val="800"/>
                        </a:spcBef>
                        <a:spcAft>
                          <a:spcPct val="0"/>
                        </a:spcAft>
                        <a:buClr>
                          <a:srgbClr val="000000"/>
                        </a:buClr>
                        <a:buSzPct val="100000"/>
                        <a:buFont typeface="Times New Roman" pitchFamily="18" charset="0"/>
                        <a:buChar char="•"/>
                        <a:tabLst/>
                      </a:pPr>
                      <a:endParaRPr kumimoji="0" lang="en-GB" sz="2000" b="0" i="0" u="none" strike="noStrike" cap="none" normalizeH="0" baseline="0" dirty="0">
                        <a:ln>
                          <a:noFill/>
                        </a:ln>
                        <a:solidFill>
                          <a:srgbClr val="FF0000"/>
                        </a:solidFill>
                        <a:effectLst>
                          <a:outerShdw blurRad="38100" dist="38100" dir="2700000" algn="tl">
                            <a:srgbClr val="000000"/>
                          </a:outerShdw>
                        </a:effectLst>
                        <a:latin typeface="Trebuchet MS"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extLst>
                  <a:ext uri="{0D108BD9-81ED-4DB2-BD59-A6C34878D82A}">
                    <a16:rowId xmlns="" xmlns:a16="http://schemas.microsoft.com/office/drawing/2014/main" val="10001"/>
                  </a:ext>
                </a:extLst>
              </a:tr>
            </a:tbl>
          </a:graphicData>
        </a:graphic>
      </p:graphicFrame>
      <p:sp>
        <p:nvSpPr>
          <p:cNvPr id="5" name="Slide Number Placeholder 4"/>
          <p:cNvSpPr txBox="1">
            <a:spLocks noGrp="1"/>
          </p:cNvSpPr>
          <p:nvPr/>
        </p:nvSpPr>
        <p:spPr>
          <a:xfrm>
            <a:off x="6588125" y="6492877"/>
            <a:ext cx="2133600" cy="365125"/>
          </a:xfrm>
          <a:prstGeom prst="rect">
            <a:avLst/>
          </a:prstGeom>
          <a:noFill/>
        </p:spPr>
        <p:txBody>
          <a:bodyPr anchor="ctr"/>
          <a:lstStyle/>
          <a:p>
            <a:pPr algn="r">
              <a:defRPr/>
            </a:pPr>
            <a:fld id="{70348D75-C3F8-4F04-A4BE-B0B99C156A21}" type="slidenum">
              <a:rPr lang="en-GB" sz="1200">
                <a:solidFill>
                  <a:schemeClr val="tx1">
                    <a:tint val="75000"/>
                  </a:schemeClr>
                </a:solidFill>
              </a:rPr>
              <a:pPr algn="r">
                <a:defRPr/>
              </a:pPr>
              <a:t>48</a:t>
            </a:fld>
            <a:endParaRPr lang="en-GB" sz="1200">
              <a:solidFill>
                <a:schemeClr val="tx1">
                  <a:tint val="75000"/>
                </a:schemeClr>
              </a:solidFill>
            </a:endParaRPr>
          </a:p>
        </p:txBody>
      </p:sp>
      <p:pic>
        <p:nvPicPr>
          <p:cNvPr id="20501" name="Picture 4"/>
          <p:cNvPicPr>
            <a:picLocks noChangeAspect="1" noChangeArrowheads="1"/>
          </p:cNvPicPr>
          <p:nvPr/>
        </p:nvPicPr>
        <p:blipFill>
          <a:blip r:embed="rId3"/>
          <a:srcRect/>
          <a:stretch>
            <a:fillRect/>
          </a:stretch>
        </p:blipFill>
        <p:spPr bwMode="auto">
          <a:xfrm>
            <a:off x="2268541" y="1700214"/>
            <a:ext cx="2016125" cy="1300163"/>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dirty="0">
                <a:solidFill>
                  <a:srgbClr val="C00000"/>
                </a:solidFill>
              </a:rPr>
              <a:t>STATISTICAL RECORDS</a:t>
            </a:r>
          </a:p>
        </p:txBody>
      </p:sp>
      <p:sp>
        <p:nvSpPr>
          <p:cNvPr id="3" name="Content Placeholder 2"/>
          <p:cNvSpPr>
            <a:spLocks noGrp="1"/>
          </p:cNvSpPr>
          <p:nvPr>
            <p:ph idx="1"/>
          </p:nvPr>
        </p:nvSpPr>
        <p:spPr>
          <a:xfrm>
            <a:off x="0" y="838200"/>
            <a:ext cx="9144000" cy="5791200"/>
          </a:xfrm>
        </p:spPr>
        <p:txBody>
          <a:bodyPr>
            <a:normAutofit lnSpcReduction="10000"/>
          </a:bodyPr>
          <a:lstStyle/>
          <a:p>
            <a:pPr algn="just">
              <a:buFont typeface="Wingdings" panose="05000000000000000000" pitchFamily="2" charset="2"/>
              <a:buChar char="Ø"/>
            </a:pPr>
            <a:r>
              <a:rPr lang="en-US" sz="2400" dirty="0"/>
              <a:t>On understanding the importance of tourism as an economic multiplier tourism statistics came into existence in 1914</a:t>
            </a:r>
          </a:p>
          <a:p>
            <a:pPr algn="just">
              <a:buFont typeface="Wingdings" panose="05000000000000000000" pitchFamily="2" charset="2"/>
              <a:buChar char="Ø"/>
            </a:pPr>
            <a:endParaRPr lang="en-US" sz="2400" dirty="0"/>
          </a:p>
          <a:p>
            <a:pPr algn="just">
              <a:buFont typeface="Wingdings" panose="05000000000000000000" pitchFamily="2" charset="2"/>
              <a:buChar char="Ø"/>
            </a:pPr>
            <a:r>
              <a:rPr lang="en-US" sz="2400" dirty="0"/>
              <a:t>Prior to 1920 data base for travel was constructed from railway records, postal authorities, and from passport and visa authorities to</a:t>
            </a:r>
          </a:p>
          <a:p>
            <a:pPr lvl="1" algn="just">
              <a:buFont typeface="Wingdings" panose="05000000000000000000" pitchFamily="2" charset="2"/>
              <a:buChar char="Ø"/>
            </a:pPr>
            <a:r>
              <a:rPr lang="en-US" sz="2000" i="1" dirty="0">
                <a:solidFill>
                  <a:srgbClr val="C00000"/>
                </a:solidFill>
              </a:rPr>
              <a:t>Reconstruct the volume of people who traveled</a:t>
            </a:r>
          </a:p>
          <a:p>
            <a:pPr lvl="1" algn="just">
              <a:buFont typeface="Wingdings" panose="05000000000000000000" pitchFamily="2" charset="2"/>
              <a:buChar char="Ø"/>
            </a:pPr>
            <a:r>
              <a:rPr lang="en-US" sz="2000" i="1" dirty="0">
                <a:solidFill>
                  <a:srgbClr val="C00000"/>
                </a:solidFill>
              </a:rPr>
              <a:t>Identify the time of the year they traveled, and</a:t>
            </a:r>
          </a:p>
          <a:p>
            <a:pPr lvl="1" algn="just">
              <a:buFont typeface="Wingdings" panose="05000000000000000000" pitchFamily="2" charset="2"/>
              <a:buChar char="Ø"/>
            </a:pPr>
            <a:r>
              <a:rPr lang="en-US" sz="2000" i="1" dirty="0">
                <a:solidFill>
                  <a:srgbClr val="C00000"/>
                </a:solidFill>
              </a:rPr>
              <a:t>Find places they visited</a:t>
            </a:r>
          </a:p>
          <a:p>
            <a:pPr lvl="1" algn="just">
              <a:buFont typeface="Wingdings" panose="05000000000000000000" pitchFamily="2" charset="2"/>
              <a:buChar char="Ø"/>
            </a:pPr>
            <a:endParaRPr lang="en-US" sz="2000" dirty="0"/>
          </a:p>
          <a:p>
            <a:pPr algn="just">
              <a:buFont typeface="Wingdings" panose="05000000000000000000" pitchFamily="2" charset="2"/>
              <a:buChar char="Ø"/>
            </a:pPr>
            <a:r>
              <a:rPr lang="en-US" dirty="0"/>
              <a:t> </a:t>
            </a:r>
            <a:r>
              <a:rPr lang="en-US" sz="2400" dirty="0"/>
              <a:t>First Britain began to collect tourism statistics in 1921, and by 1945 all countries started collecting data </a:t>
            </a:r>
          </a:p>
          <a:p>
            <a:pPr algn="just">
              <a:buFont typeface="Wingdings" panose="05000000000000000000" pitchFamily="2" charset="2"/>
              <a:buChar char="Ø"/>
            </a:pPr>
            <a:endParaRPr lang="en-US" sz="2400" dirty="0"/>
          </a:p>
          <a:p>
            <a:pPr algn="just">
              <a:buFont typeface="Wingdings" panose="05000000000000000000" pitchFamily="2" charset="2"/>
              <a:buChar char="Ø"/>
            </a:pPr>
            <a:r>
              <a:rPr lang="en-US" sz="2400" dirty="0"/>
              <a:t>Earlier 42 definition of tourism was used as a result of which though data collected were of high standard the reliability is often questioned</a:t>
            </a:r>
          </a:p>
          <a:p>
            <a:pPr algn="just"/>
            <a:endParaRPr lang="en-US" sz="2400" dirty="0"/>
          </a:p>
        </p:txBody>
      </p:sp>
    </p:spTree>
    <p:extLst>
      <p:ext uri="{BB962C8B-B14F-4D97-AF65-F5344CB8AC3E}">
        <p14:creationId xmlns="" xmlns:p14="http://schemas.microsoft.com/office/powerpoint/2010/main" val="553053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dirty="0">
                <a:solidFill>
                  <a:srgbClr val="C00000"/>
                </a:solidFill>
              </a:rPr>
              <a:t>Secondary sources</a:t>
            </a:r>
          </a:p>
        </p:txBody>
      </p:sp>
      <p:sp>
        <p:nvSpPr>
          <p:cNvPr id="3" name="Content Placeholder 2"/>
          <p:cNvSpPr>
            <a:spLocks noGrp="1"/>
          </p:cNvSpPr>
          <p:nvPr>
            <p:ph idx="1"/>
          </p:nvPr>
        </p:nvSpPr>
        <p:spPr>
          <a:xfrm>
            <a:off x="228600" y="838200"/>
            <a:ext cx="8686800" cy="5715000"/>
          </a:xfrm>
        </p:spPr>
        <p:txBody>
          <a:bodyPr>
            <a:normAutofit/>
          </a:bodyPr>
          <a:lstStyle/>
          <a:p>
            <a:pPr>
              <a:buFont typeface="Wingdings" panose="05000000000000000000" pitchFamily="2" charset="2"/>
              <a:buChar char="Ø"/>
            </a:pPr>
            <a:r>
              <a:rPr lang="en-US" sz="2400" dirty="0"/>
              <a:t>Personal documents that includes diaries, journals and letters of educated travellers, academics and intellectuals</a:t>
            </a:r>
          </a:p>
          <a:p>
            <a:pPr>
              <a:buFont typeface="Wingdings" panose="05000000000000000000" pitchFamily="2" charset="2"/>
              <a:buChar char="Ø"/>
            </a:pPr>
            <a:endParaRPr lang="en-US" sz="2400" dirty="0"/>
          </a:p>
          <a:p>
            <a:pPr>
              <a:buFont typeface="Wingdings" panose="05000000000000000000" pitchFamily="2" charset="2"/>
              <a:buChar char="Ø"/>
            </a:pPr>
            <a:r>
              <a:rPr lang="en-US" sz="2400" dirty="0"/>
              <a:t>Mass communications such as</a:t>
            </a:r>
          </a:p>
          <a:p>
            <a:pPr lvl="1">
              <a:buFont typeface="Wingdings" panose="05000000000000000000" pitchFamily="2" charset="2"/>
              <a:buChar char="Ø"/>
            </a:pPr>
            <a:r>
              <a:rPr lang="en-US" sz="2000" dirty="0"/>
              <a:t>Newspapers</a:t>
            </a:r>
          </a:p>
          <a:p>
            <a:pPr lvl="1">
              <a:buFont typeface="Wingdings" panose="05000000000000000000" pitchFamily="2" charset="2"/>
              <a:buChar char="Ø"/>
            </a:pPr>
            <a:r>
              <a:rPr lang="en-US" sz="2000" dirty="0"/>
              <a:t>Journals</a:t>
            </a:r>
          </a:p>
          <a:p>
            <a:pPr lvl="1">
              <a:buFont typeface="Wingdings" panose="05000000000000000000" pitchFamily="2" charset="2"/>
              <a:buChar char="Ø"/>
            </a:pPr>
            <a:r>
              <a:rPr lang="en-US" sz="2000" dirty="0"/>
              <a:t>Advertisements</a:t>
            </a:r>
          </a:p>
          <a:p>
            <a:pPr lvl="1">
              <a:buFont typeface="Wingdings" panose="05000000000000000000" pitchFamily="2" charset="2"/>
              <a:buChar char="Ø"/>
            </a:pPr>
            <a:r>
              <a:rPr lang="en-US" sz="2000" dirty="0"/>
              <a:t>Guide Books</a:t>
            </a:r>
          </a:p>
          <a:p>
            <a:pPr lvl="1">
              <a:buFont typeface="Wingdings" panose="05000000000000000000" pitchFamily="2" charset="2"/>
              <a:buChar char="Ø"/>
            </a:pPr>
            <a:r>
              <a:rPr lang="en-US" sz="2000" dirty="0"/>
              <a:t>Magazines etc.</a:t>
            </a:r>
          </a:p>
          <a:p>
            <a:pPr marL="457189" lvl="1" indent="0">
              <a:buNone/>
            </a:pPr>
            <a:endParaRPr lang="en-US" sz="2400" dirty="0"/>
          </a:p>
          <a:p>
            <a:pPr lvl="1">
              <a:buFont typeface="Wingdings" pitchFamily="2" charset="2"/>
              <a:buChar char="ü"/>
            </a:pPr>
            <a:r>
              <a:rPr lang="en-US" sz="2400" dirty="0"/>
              <a:t>All above resources help in designing itineraries, identifying important events, and understanding holiday patterns </a:t>
            </a:r>
          </a:p>
        </p:txBody>
      </p:sp>
    </p:spTree>
    <p:extLst>
      <p:ext uri="{BB962C8B-B14F-4D97-AF65-F5344CB8AC3E}">
        <p14:creationId xmlns="" xmlns:p14="http://schemas.microsoft.com/office/powerpoint/2010/main" val="1971845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lstStyle/>
          <a:p>
            <a:r>
              <a:rPr lang="en-US" dirty="0">
                <a:solidFill>
                  <a:srgbClr val="C00000"/>
                </a:solidFill>
              </a:rPr>
              <a:t>PERIODISATION AND CONCEPTS</a:t>
            </a:r>
          </a:p>
        </p:txBody>
      </p:sp>
      <p:sp>
        <p:nvSpPr>
          <p:cNvPr id="3" name="Content Placeholder 2"/>
          <p:cNvSpPr>
            <a:spLocks noGrp="1"/>
          </p:cNvSpPr>
          <p:nvPr>
            <p:ph idx="1"/>
          </p:nvPr>
        </p:nvSpPr>
        <p:spPr>
          <a:xfrm>
            <a:off x="304800" y="914400"/>
            <a:ext cx="8610600" cy="5715000"/>
          </a:xfrm>
        </p:spPr>
        <p:txBody>
          <a:bodyPr/>
          <a:lstStyle/>
          <a:p>
            <a:pPr marL="457189" lvl="1" indent="0">
              <a:buNone/>
            </a:pPr>
            <a:r>
              <a:rPr lang="en-US" dirty="0"/>
              <a:t>Six Periods in the History of Tourism</a:t>
            </a:r>
          </a:p>
          <a:p>
            <a:pPr marL="457189" lvl="1" indent="0">
              <a:buNone/>
            </a:pPr>
            <a:r>
              <a:rPr lang="en-US" sz="2400" dirty="0"/>
              <a:t>With the passage of time the class of people involved in   tourism have changed</a:t>
            </a:r>
          </a:p>
          <a:p>
            <a:pPr marL="914377" lvl="2" indent="0">
              <a:buNone/>
            </a:pPr>
            <a:r>
              <a:rPr lang="en-US" sz="2000" dirty="0">
                <a:solidFill>
                  <a:srgbClr val="C00000"/>
                </a:solidFill>
              </a:rPr>
              <a:t>Ancient Era		Imperial Era		Pilgrimage</a:t>
            </a:r>
          </a:p>
          <a:p>
            <a:pPr marL="914377" lvl="2" indent="0">
              <a:buNone/>
            </a:pPr>
            <a:r>
              <a:rPr lang="en-US" sz="2000" dirty="0">
                <a:solidFill>
                  <a:srgbClr val="C00000"/>
                </a:solidFill>
              </a:rPr>
              <a:t>Grand Tour Era		Transition Era		Modern Era</a:t>
            </a:r>
          </a:p>
          <a:p>
            <a:pPr marL="914377" lvl="2" indent="0">
              <a:buNone/>
            </a:pPr>
            <a:endParaRPr lang="en-US" sz="2000" dirty="0">
              <a:solidFill>
                <a:srgbClr val="002060"/>
              </a:solidFill>
            </a:endParaRPr>
          </a:p>
          <a:p>
            <a:pPr marL="0" lvl="2" indent="0">
              <a:buNone/>
            </a:pPr>
            <a:r>
              <a:rPr lang="en-US" dirty="0">
                <a:solidFill>
                  <a:srgbClr val="002060"/>
                </a:solidFill>
              </a:rPr>
              <a:t>  </a:t>
            </a:r>
            <a:r>
              <a:rPr lang="en-US" dirty="0"/>
              <a:t> Concepts that commonly used during all periods </a:t>
            </a:r>
          </a:p>
          <a:p>
            <a:pPr marL="0" lvl="2" indent="0">
              <a:buNone/>
            </a:pPr>
            <a:endParaRPr lang="en-US" dirty="0"/>
          </a:p>
          <a:p>
            <a:pPr marL="0" lvl="2" indent="0">
              <a:buNone/>
            </a:pPr>
            <a:r>
              <a:rPr lang="en-US" dirty="0"/>
              <a:t>	</a:t>
            </a:r>
            <a:r>
              <a:rPr lang="en-US" dirty="0">
                <a:solidFill>
                  <a:srgbClr val="C00000"/>
                </a:solidFill>
              </a:rPr>
              <a:t>Motivation</a:t>
            </a:r>
          </a:p>
          <a:p>
            <a:pPr marL="0" lvl="2" indent="0">
              <a:buNone/>
            </a:pPr>
            <a:r>
              <a:rPr lang="en-US" dirty="0">
                <a:solidFill>
                  <a:srgbClr val="C00000"/>
                </a:solidFill>
              </a:rPr>
              <a:t>	Holiday</a:t>
            </a:r>
          </a:p>
          <a:p>
            <a:pPr marL="0" lvl="2" indent="0">
              <a:buNone/>
            </a:pPr>
            <a:r>
              <a:rPr lang="en-US" dirty="0">
                <a:solidFill>
                  <a:srgbClr val="C00000"/>
                </a:solidFill>
              </a:rPr>
              <a:t>	Mode of Travel</a:t>
            </a:r>
          </a:p>
          <a:p>
            <a:pPr marL="0" lvl="2" indent="0">
              <a:buNone/>
            </a:pPr>
            <a:r>
              <a:rPr lang="en-US" dirty="0">
                <a:solidFill>
                  <a:srgbClr val="C00000"/>
                </a:solidFill>
              </a:rPr>
              <a:t>	Tourism Impacts</a:t>
            </a:r>
          </a:p>
          <a:p>
            <a:endParaRPr lang="en-US" dirty="0"/>
          </a:p>
          <a:p>
            <a:pPr lvl="2"/>
            <a:endParaRPr lang="en-US" sz="2000" dirty="0"/>
          </a:p>
          <a:p>
            <a:pPr lvl="2"/>
            <a:endParaRPr lang="en-US" sz="2000" dirty="0"/>
          </a:p>
          <a:p>
            <a:pPr lvl="2"/>
            <a:endParaRPr lang="en-US" sz="2000" dirty="0"/>
          </a:p>
        </p:txBody>
      </p:sp>
    </p:spTree>
    <p:extLst>
      <p:ext uri="{BB962C8B-B14F-4D97-AF65-F5344CB8AC3E}">
        <p14:creationId xmlns="" xmlns:p14="http://schemas.microsoft.com/office/powerpoint/2010/main" val="1831202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14400"/>
          </a:xfrm>
        </p:spPr>
        <p:txBody>
          <a:bodyPr/>
          <a:lstStyle/>
          <a:p>
            <a:r>
              <a:rPr lang="en-US" dirty="0">
                <a:solidFill>
                  <a:srgbClr val="C00000"/>
                </a:solidFill>
              </a:rPr>
              <a:t>PERIODISATION AND CONCEPTS</a:t>
            </a:r>
          </a:p>
        </p:txBody>
      </p:sp>
      <p:sp>
        <p:nvSpPr>
          <p:cNvPr id="3" name="Content Placeholder 2"/>
          <p:cNvSpPr>
            <a:spLocks noGrp="1"/>
          </p:cNvSpPr>
          <p:nvPr>
            <p:ph idx="1"/>
          </p:nvPr>
        </p:nvSpPr>
        <p:spPr>
          <a:xfrm>
            <a:off x="152400" y="914400"/>
            <a:ext cx="8763000" cy="5791200"/>
          </a:xfrm>
        </p:spPr>
        <p:txBody>
          <a:bodyPr/>
          <a:lstStyle/>
          <a:p>
            <a:pPr marL="342891" lvl="2" indent="-342891"/>
            <a:r>
              <a:rPr lang="en-US" dirty="0"/>
              <a:t>Concepts that commonly used during all periods </a:t>
            </a:r>
          </a:p>
          <a:p>
            <a:pPr marL="342891" lvl="2" indent="-342891"/>
            <a:endParaRPr lang="en-US" dirty="0"/>
          </a:p>
          <a:p>
            <a:pPr marL="0" lvl="2" indent="0">
              <a:buNone/>
            </a:pPr>
            <a:r>
              <a:rPr lang="en-US" dirty="0"/>
              <a:t>Motivation	-  The value of new experience and the transformation 		    of travel from survival to an improvement in the 			    quality of life . This includes:</a:t>
            </a:r>
          </a:p>
          <a:p>
            <a:pPr marL="0" lvl="2" indent="0">
              <a:buNone/>
            </a:pPr>
            <a:endParaRPr lang="en-US" dirty="0"/>
          </a:p>
          <a:p>
            <a:pPr marL="514338" lvl="2" indent="-514338">
              <a:buAutoNum type="romanLcParenBoth"/>
            </a:pPr>
            <a:r>
              <a:rPr lang="en-US" dirty="0"/>
              <a:t>Curiosity 	  -   Moving from the known to unknown</a:t>
            </a:r>
          </a:p>
          <a:p>
            <a:pPr marL="514338" lvl="2" indent="-514338">
              <a:buAutoNum type="romanLcParenBoth"/>
            </a:pPr>
            <a:endParaRPr lang="en-US" dirty="0"/>
          </a:p>
          <a:p>
            <a:pPr marL="514338" lvl="2" indent="-514338">
              <a:buAutoNum type="romanLcParenBoth"/>
            </a:pPr>
            <a:r>
              <a:rPr lang="en-US" dirty="0"/>
              <a:t>Anticipation -  What you hope to find, see and do. To look for 			       something and evaluate every new experience	 </a:t>
            </a:r>
          </a:p>
          <a:p>
            <a:pPr marL="514338" lvl="2" indent="-514338">
              <a:buAutoNum type="romanLcParenBoth"/>
            </a:pPr>
            <a:endParaRPr lang="en-US" dirty="0"/>
          </a:p>
          <a:p>
            <a:pPr marL="514338" lvl="2" indent="-514338">
              <a:buAutoNum type="romanLcParenBoth"/>
            </a:pPr>
            <a:r>
              <a:rPr lang="en-US" dirty="0"/>
              <a:t>Leaving a mark for Posterity – What the world offers and why 					          you have experienced </a:t>
            </a:r>
          </a:p>
          <a:p>
            <a:endParaRPr lang="en-US" dirty="0"/>
          </a:p>
        </p:txBody>
      </p:sp>
    </p:spTree>
    <p:extLst>
      <p:ext uri="{BB962C8B-B14F-4D97-AF65-F5344CB8AC3E}">
        <p14:creationId xmlns="" xmlns:p14="http://schemas.microsoft.com/office/powerpoint/2010/main" val="24492913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dirty="0">
                <a:solidFill>
                  <a:srgbClr val="C00000"/>
                </a:solidFill>
              </a:rPr>
              <a:t>PERIODISATION AND CONCEPTS</a:t>
            </a:r>
          </a:p>
        </p:txBody>
      </p:sp>
      <p:sp>
        <p:nvSpPr>
          <p:cNvPr id="3" name="Content Placeholder 2"/>
          <p:cNvSpPr>
            <a:spLocks noGrp="1"/>
          </p:cNvSpPr>
          <p:nvPr>
            <p:ph idx="1"/>
          </p:nvPr>
        </p:nvSpPr>
        <p:spPr>
          <a:xfrm>
            <a:off x="457200" y="914400"/>
            <a:ext cx="8229600" cy="5638800"/>
          </a:xfrm>
        </p:spPr>
        <p:txBody>
          <a:bodyPr>
            <a:normAutofit lnSpcReduction="10000"/>
          </a:bodyPr>
          <a:lstStyle/>
          <a:p>
            <a:r>
              <a:rPr lang="en-US" dirty="0"/>
              <a:t>Holiday</a:t>
            </a:r>
          </a:p>
          <a:p>
            <a:pPr lvl="1"/>
            <a:r>
              <a:rPr lang="en-US" dirty="0"/>
              <a:t>This has two Sources</a:t>
            </a:r>
          </a:p>
          <a:p>
            <a:pPr marL="457189" lvl="1" indent="0" algn="just">
              <a:buNone/>
            </a:pPr>
            <a:r>
              <a:rPr lang="en-US" dirty="0"/>
              <a:t>(i) Religious:	</a:t>
            </a:r>
            <a:r>
              <a:rPr lang="en-US" sz="2000" dirty="0">
                <a:solidFill>
                  <a:schemeClr val="bg2">
                    <a:lumMod val="10000"/>
                  </a:schemeClr>
                </a:solidFill>
              </a:rPr>
              <a:t>In Europe a day was set aside, at the end of a work 			cycle, for religious rituals and this day was called a 			HOLY DAY. In time, saints days and certain other 			observances were added to the number of holidays 			when no work was done and everyone celebrated</a:t>
            </a:r>
          </a:p>
          <a:p>
            <a:pPr marL="0" indent="0" algn="just">
              <a:buNone/>
            </a:pPr>
            <a:r>
              <a:rPr lang="en-US" dirty="0"/>
              <a:t>    (ii)Secular:	</a:t>
            </a:r>
            <a:r>
              <a:rPr lang="en-US" sz="2000" dirty="0"/>
              <a:t>The secular tradition was a part of the Imperial 			system when the state granted public holidays to 			celebrate Imperial glory. On these holidays no work 			was done and the people participated in feasting 			and fun. Public games and spectator sports were 			the highlights on such occasions</a:t>
            </a:r>
            <a:endParaRPr lang="en-US" sz="2200" dirty="0"/>
          </a:p>
          <a:p>
            <a:pPr marL="0" indent="0" algn="just">
              <a:buNone/>
            </a:pPr>
            <a:endParaRPr lang="en-US" sz="2200" dirty="0"/>
          </a:p>
          <a:p>
            <a:pPr marL="0" indent="0" algn="just">
              <a:buNone/>
            </a:pPr>
            <a:r>
              <a:rPr lang="en-US" sz="2200" dirty="0"/>
              <a:t>In Time, the religious and secular combined and the day of rest became a part of all societies </a:t>
            </a:r>
          </a:p>
        </p:txBody>
      </p:sp>
    </p:spTree>
    <p:extLst>
      <p:ext uri="{BB962C8B-B14F-4D97-AF65-F5344CB8AC3E}">
        <p14:creationId xmlns="" xmlns:p14="http://schemas.microsoft.com/office/powerpoint/2010/main" val="17418842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1271</TotalTime>
  <Words>3156</Words>
  <Application>Microsoft Office PowerPoint</Application>
  <PresentationFormat>On-screen Show (4:3)</PresentationFormat>
  <Paragraphs>706</Paragraphs>
  <Slides>48</Slides>
  <Notes>18</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Office Theme</vt:lpstr>
      <vt:lpstr>TS-1 Foundation Course in Tourism</vt:lpstr>
      <vt:lpstr>TS 1 UNIT 3</vt:lpstr>
      <vt:lpstr>NEED FOR HISTORY OF TOURISM</vt:lpstr>
      <vt:lpstr>Sources of Data</vt:lpstr>
      <vt:lpstr>STATISTICAL RECORDS</vt:lpstr>
      <vt:lpstr>Secondary sources</vt:lpstr>
      <vt:lpstr>PERIODISATION AND CONCEPTS</vt:lpstr>
      <vt:lpstr>PERIODISATION AND CONCEPTS</vt:lpstr>
      <vt:lpstr>PERIODISATION AND CONCEPTS</vt:lpstr>
      <vt:lpstr>PERIODISATION AND CONCEPTS</vt:lpstr>
      <vt:lpstr>ANCIENT PERIOD</vt:lpstr>
      <vt:lpstr>EARLY EMPIRES</vt:lpstr>
      <vt:lpstr>EARLY EMPIRES</vt:lpstr>
      <vt:lpstr>EARLY EMPIRES</vt:lpstr>
      <vt:lpstr>EARLY EMPIRES</vt:lpstr>
      <vt:lpstr>SILK ROUTE</vt:lpstr>
      <vt:lpstr>COMPLEX CHARACTER OF TOURISM</vt:lpstr>
      <vt:lpstr> PILGRIMAGE </vt:lpstr>
      <vt:lpstr>GRAND TOUR </vt:lpstr>
      <vt:lpstr> TRANSITION TO MODERN TOURISM </vt:lpstr>
      <vt:lpstr>Major Developments in the History of Tourism</vt:lpstr>
      <vt:lpstr>Contd……….</vt:lpstr>
      <vt:lpstr> TS 1 UNIT 4      TOURISM SYSTEM</vt:lpstr>
      <vt:lpstr>CONCEPTS</vt:lpstr>
      <vt:lpstr>PEOPLE AND THEIR ENVIRONMENT</vt:lpstr>
      <vt:lpstr>Pull and Push The success of any destination doesn't depend only on the richness of the tourism product, but on the effectiveness of tourism system which determines the packaging and marketing of the products  </vt:lpstr>
      <vt:lpstr>Demand – Led System</vt:lpstr>
      <vt:lpstr>Supply Related Problem </vt:lpstr>
      <vt:lpstr>Supply Related Problem </vt:lpstr>
      <vt:lpstr>TOURISM IMPACTS</vt:lpstr>
      <vt:lpstr>Slide 31</vt:lpstr>
      <vt:lpstr>Slide 32</vt:lpstr>
      <vt:lpstr>Slide 33</vt:lpstr>
      <vt:lpstr>Slide 34</vt:lpstr>
      <vt:lpstr>Slide 35</vt:lpstr>
      <vt:lpstr>Slide 36</vt:lpstr>
      <vt:lpstr>Slide 37</vt:lpstr>
      <vt:lpstr>Slide 38</vt:lpstr>
      <vt:lpstr>Slide 39</vt:lpstr>
      <vt:lpstr>Slide 40</vt:lpstr>
      <vt:lpstr>5.5 INTERNATIONAL ORGANISATIONS</vt:lpstr>
      <vt:lpstr>5.5 INTERNATIONAL ORGANISATIONS</vt:lpstr>
      <vt:lpstr>5.5 INTERNATIONAL ORGANISATIONS</vt:lpstr>
      <vt:lpstr>Slide 44</vt:lpstr>
      <vt:lpstr>Slide 45</vt:lpstr>
      <vt:lpstr>5.5 PRIVATE ORGANISATIONS IN INDIA</vt:lpstr>
      <vt:lpstr>5.5 PRIVATE ORGANISATIONS IN INDIA</vt:lpstr>
      <vt:lpstr>5.5 PRIVATE ORGANISATIONS IN INDIA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IGNOU</dc:creator>
  <cp:lastModifiedBy>hp</cp:lastModifiedBy>
  <cp:revision>46</cp:revision>
  <dcterms:created xsi:type="dcterms:W3CDTF">2011-02-11T10:25:25Z</dcterms:created>
  <dcterms:modified xsi:type="dcterms:W3CDTF">2023-02-09T19:25:47Z</dcterms:modified>
</cp:coreProperties>
</file>